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notesMasterIdLst>
    <p:notesMasterId r:id="rId12"/>
  </p:notesMasterIdLst>
  <p:handoutMasterIdLst>
    <p:handoutMasterId r:id="rId13"/>
  </p:handoutMasterIdLst>
  <p:sldIdLst>
    <p:sldId id="265" r:id="rId3"/>
    <p:sldId id="393" r:id="rId4"/>
    <p:sldId id="389" r:id="rId5"/>
    <p:sldId id="395" r:id="rId6"/>
    <p:sldId id="394" r:id="rId7"/>
    <p:sldId id="397" r:id="rId8"/>
    <p:sldId id="398" r:id="rId9"/>
    <p:sldId id="396" r:id="rId10"/>
    <p:sldId id="390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5B"/>
    <a:srgbClr val="000062"/>
    <a:srgbClr val="00CC00"/>
    <a:srgbClr val="FFFFFF"/>
    <a:srgbClr val="E70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85"/>
    <p:restoredTop sz="94799"/>
  </p:normalViewPr>
  <p:slideViewPr>
    <p:cSldViewPr snapToGrid="0" snapToObjects="1">
      <p:cViewPr varScale="1">
        <p:scale>
          <a:sx n="121" d="100"/>
          <a:sy n="121" d="100"/>
        </p:scale>
        <p:origin x="99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0E8CC-8BFA-4E78-B6A0-AD3A2C288B51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04093-0028-4B4D-95E6-23F40944D0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49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8D732-111D-48B4-9865-3BD64E8B178A}" type="datetimeFigureOut">
              <a:rPr lang="en-US" smtClean="0"/>
              <a:t>4/2/20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1EA0F-5DF0-43BA-8D61-B322E0849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13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BAFB6C-8740-43FC-BF27-7C09F95E9241}" type="slidenum">
              <a:rPr lang="en-US" altLang="en-US"/>
              <a:pPr eaLnBrk="1" hangingPunct="1"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0463" y="698500"/>
            <a:ext cx="4538662" cy="34036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67" tIns="44440" rIns="90467" bIns="4444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141635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53977"/>
            <a:ext cx="7772400" cy="646331"/>
          </a:xfrm>
        </p:spPr>
        <p:txBody>
          <a:bodyPr/>
          <a:lstStyle>
            <a:lvl1pPr>
              <a:defRPr sz="3600"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2514602"/>
            <a:ext cx="5791200" cy="83099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6700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or Four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14863" y="68263"/>
            <a:ext cx="4529137" cy="1538287"/>
          </a:xfrm>
          <a:prstGeom prst="rect">
            <a:avLst/>
          </a:prstGeom>
          <a:solidFill>
            <a:srgbClr val="0077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68263"/>
            <a:ext cx="4529138" cy="1538287"/>
          </a:xfrm>
          <a:prstGeom prst="rect">
            <a:avLst/>
          </a:prstGeom>
          <a:solidFill>
            <a:srgbClr val="0077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52463"/>
          </a:xfrm>
          <a:prstGeom prst="rect">
            <a:avLst/>
          </a:prstGeom>
          <a:solidFill>
            <a:srgbClr val="1015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0" y="644525"/>
            <a:ext cx="0" cy="5476875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1" descr="wrench-pape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168275"/>
            <a:ext cx="89376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875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70225" y="168275"/>
            <a:ext cx="3001963" cy="1538288"/>
          </a:xfrm>
          <a:prstGeom prst="rect">
            <a:avLst/>
          </a:prstGeom>
          <a:solidFill>
            <a:srgbClr val="0077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142038" y="168275"/>
            <a:ext cx="3001962" cy="1538288"/>
          </a:xfrm>
          <a:prstGeom prst="rect">
            <a:avLst/>
          </a:prstGeom>
          <a:solidFill>
            <a:srgbClr val="0077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68275"/>
            <a:ext cx="3001963" cy="1538288"/>
          </a:xfrm>
          <a:prstGeom prst="rect">
            <a:avLst/>
          </a:prstGeom>
          <a:solidFill>
            <a:srgbClr val="0077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652463"/>
          </a:xfrm>
          <a:prstGeom prst="rect">
            <a:avLst/>
          </a:prstGeom>
          <a:solidFill>
            <a:srgbClr val="1015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038475" y="644525"/>
            <a:ext cx="0" cy="5476875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05525" y="644525"/>
            <a:ext cx="0" cy="5476875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1" descr="wrench-pape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168275"/>
            <a:ext cx="89376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0567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75" y="0"/>
            <a:ext cx="9140825" cy="6097588"/>
          </a:xfrm>
          <a:prstGeom prst="rect">
            <a:avLst/>
          </a:prstGeom>
          <a:solidFill>
            <a:srgbClr val="1015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2406"/>
            <a:ext cx="7403976" cy="1675748"/>
          </a:xfrm>
        </p:spPr>
        <p:txBody>
          <a:bodyPr>
            <a:noAutofit/>
          </a:bodyPr>
          <a:lstStyle>
            <a:lvl1pPr>
              <a:lnSpc>
                <a:spcPts val="6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2342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774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6575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C1F326-BFFF-49B2-88BB-E7D24B9443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57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1D5C04-8B7B-4775-9DC4-A30FCCF5420E}" type="datetimeFigureOut">
              <a:rPr lang="en-US" smtClean="0"/>
              <a:pPr/>
              <a:t>4/2/20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A30631-7148-4899-8877-8EB2582E86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62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65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299A-589E-41AB-91AB-C28182189A3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FA62B9-22A4-4427-8B92-AB2B9B8AFFC8}"/>
              </a:ext>
            </a:extLst>
          </p:cNvPr>
          <p:cNvSpPr/>
          <p:nvPr userDrawn="1"/>
        </p:nvSpPr>
        <p:spPr>
          <a:xfrm>
            <a:off x="0" y="86380"/>
            <a:ext cx="76200" cy="5232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80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DAF4B8F-2CB2-4D4A-936A-0528D4CE14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6485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108700"/>
            <a:ext cx="9144000" cy="749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129338"/>
          </a:xfrm>
          <a:prstGeom prst="rect">
            <a:avLst/>
          </a:prstGeom>
          <a:solidFill>
            <a:srgbClr val="1015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21" descr="PSU_COE 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50" y="6275388"/>
            <a:ext cx="2347913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wrench-pap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332038"/>
            <a:ext cx="1354138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1697038" y="2332038"/>
            <a:ext cx="7250112" cy="1693862"/>
          </a:xfrm>
        </p:spPr>
        <p:txBody>
          <a:bodyPr/>
          <a:lstStyle>
            <a:lvl1pPr>
              <a:defRPr>
                <a:solidFill>
                  <a:srgbClr val="0077D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698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8439"/>
            <a:ext cx="8229600" cy="10145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8927"/>
            <a:ext cx="8229600" cy="42770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06528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103938"/>
          </a:xfrm>
          <a:prstGeom prst="rect">
            <a:avLst/>
          </a:prstGeom>
          <a:solidFill>
            <a:srgbClr val="0077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51007"/>
            <a:ext cx="7772400" cy="413833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700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14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roject w/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68275"/>
            <a:ext cx="3105150" cy="5946775"/>
          </a:xfrm>
          <a:prstGeom prst="rect">
            <a:avLst/>
          </a:prstGeom>
          <a:solidFill>
            <a:srgbClr val="0077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52463"/>
          </a:xfrm>
          <a:prstGeom prst="rect">
            <a:avLst/>
          </a:prstGeom>
          <a:solidFill>
            <a:srgbClr val="1015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8" descr="wrench-pape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168275"/>
            <a:ext cx="89376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406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roject,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84150"/>
            <a:ext cx="9144000" cy="1301750"/>
          </a:xfrm>
          <a:prstGeom prst="rect">
            <a:avLst/>
          </a:prstGeom>
          <a:solidFill>
            <a:srgbClr val="0077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52463"/>
          </a:xfrm>
          <a:prstGeom prst="rect">
            <a:avLst/>
          </a:prstGeom>
          <a:solidFill>
            <a:srgbClr val="1015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7" descr="wrench-pape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168275"/>
            <a:ext cx="89376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813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3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4876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463299A-589E-41AB-91AB-C28182189A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Helvetica" panose="020B060402020203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Helvetica" panose="020B060402020203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108700"/>
            <a:ext cx="9144000" cy="749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651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484313"/>
            <a:ext cx="8229600" cy="419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  <p:pic>
        <p:nvPicPr>
          <p:cNvPr id="1029" name="Picture 9" descr="PSU_COE Logo.ep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50" y="6275388"/>
            <a:ext cx="2347913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WCE_Globe.p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62579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1" descr="Learning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8" y="6256338"/>
            <a:ext cx="541337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2" descr="Discovery.pn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248400"/>
            <a:ext cx="55403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3" descr="Engagement.png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6275388"/>
            <a:ext cx="525462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TextBox 1"/>
          <p:cNvSpPr txBox="1">
            <a:spLocks noChangeArrowheads="1"/>
          </p:cNvSpPr>
          <p:nvPr/>
        </p:nvSpPr>
        <p:spPr bwMode="auto">
          <a:xfrm>
            <a:off x="2298700" y="6273800"/>
            <a:ext cx="3228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1"/>
              <a:t>World-class engineering through learning, discovery and engagement</a:t>
            </a:r>
          </a:p>
        </p:txBody>
      </p:sp>
    </p:spTree>
    <p:extLst>
      <p:ext uri="{BB962C8B-B14F-4D97-AF65-F5344CB8AC3E}">
        <p14:creationId xmlns:p14="http://schemas.microsoft.com/office/powerpoint/2010/main" val="213448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01576"/>
          </a:solidFill>
          <a:latin typeface="+mj-lt"/>
          <a:ea typeface="MS PGothic" panose="020B0600070205080204" pitchFamily="34" charset="-128"/>
          <a:cs typeface="Arial Rounded MT Bol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MS PGothic" panose="020B0600070205080204" pitchFamily="34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MS PGothic" panose="020B0600070205080204" pitchFamily="34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MS PGothic" panose="020B0600070205080204" pitchFamily="34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MS PGothic" panose="020B0600070205080204" pitchFamily="34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MS PGothic" panose="020B0600070205080204" pitchFamily="34" charset="-128"/>
          <a:cs typeface="Arial Rounded MT Bold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j-lt"/>
          <a:ea typeface="MS PGothic" panose="020B0600070205080204" pitchFamily="34" charset="-128"/>
          <a:cs typeface="Arial Rounded MT Bold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MS PGothic" panose="020B0600070205080204" pitchFamily="34" charset="-128"/>
          <a:cs typeface="Arial Rounded MT Bold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MS PGothic" panose="020B0600070205080204" pitchFamily="34" charset="-128"/>
          <a:cs typeface="Arial Rounded MT Bold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MS PGothic" panose="020B0600070205080204" pitchFamily="34" charset="-128"/>
          <a:cs typeface="Arial Rounded MT Bol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robots.ox.ac.uk%2F~luca%2Fsiamese-fc.html&amp;psig=AOvVaw3vrOytbEYV6-WqxmMhFaj5&amp;ust=1583170790848000&amp;source=images&amp;cd=vfe&amp;ved=2ahUKEwi1t5D26PnnAhXM41MKHY3MDkwQr4kDegUIARDdAQ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hk/url?sa=i&amp;url=https%3A%2F%2Fwww.groundai.com%2Fproject%2Fkalman-filter-based-heuristic-ensemble-a-new-perspective-on-ensemble-classification-using-kalman-filters%2F&amp;psig=AOvVaw1nRcKkPcOJyfMAj6KQ_DYy&amp;ust=1583210659086000&amp;source=images&amp;cd=vfe&amp;ved=2ahUKEwivyeS4_frnAhUDB98KHVUZBxMQr4kDegQIARB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hyperlink" Target="https://www.google.com/url?sa=i&amp;url=https%3A%2F%2Fwww.robots.ox.ac.uk%2F~luca%2Fsiamese-fc.html&amp;psig=AOvVaw3vrOytbEYV6-WqxmMhFaj5&amp;ust=1583170790848000&amp;source=images&amp;cd=vfe&amp;ved=2ahUKEwi1t5D26PnnAhXM41MKHY3MDkwQr4kDegUIARDdAQ" TargetMode="External"/><Relationship Id="rId4" Type="http://schemas.openxmlformats.org/officeDocument/2006/relationships/hyperlink" Target="https://www.google.com/url?sa=i&amp;url=https%3A%2F%2Fwww.mathworks.com%2Fvideos%2Funderstanding-kalman-filters-part-3-optimal-state-estimator--1490710645421.html&amp;psig=AOvVaw3HWHxLq7ZKPkFzPxfItS3X&amp;ust=1583170601977000&amp;source=images&amp;cd=vfe&amp;ved=2ahUKEwix1Yic6PnnAhXS51MKHUeOC9sQr4kDegUIARDTAQ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192099" y="2499577"/>
            <a:ext cx="6759801" cy="2751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5425" indent="-225425"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zh-CN" sz="2000" dirty="0">
              <a:latin typeface="Helvetica" panose="020B0604020202030204" pitchFamily="34" charset="0"/>
            </a:endParaRPr>
          </a:p>
          <a:p>
            <a:pPr algn="ctr"/>
            <a:r>
              <a:rPr lang="en-US" altLang="zh-CN" sz="2000" dirty="0">
                <a:latin typeface="Helvetica" panose="020B0604020202030204" pitchFamily="34" charset="0"/>
              </a:rPr>
              <a:t>Liming Gao, Chengyu Hu, </a:t>
            </a:r>
            <a:r>
              <a:rPr lang="en-US" altLang="zh-CN" sz="2000" dirty="0" err="1">
                <a:latin typeface="Helvetica" panose="020B0604020202030204" pitchFamily="34" charset="0"/>
              </a:rPr>
              <a:t>Zekai</a:t>
            </a:r>
            <a:r>
              <a:rPr lang="en-US" altLang="zh-CN" sz="2000" dirty="0">
                <a:latin typeface="Helvetica" panose="020B0604020202030204" pitchFamily="34" charset="0"/>
              </a:rPr>
              <a:t> Liu, </a:t>
            </a:r>
            <a:r>
              <a:rPr lang="en-US" altLang="zh-CN" sz="2000" dirty="0" err="1">
                <a:latin typeface="Helvetica" panose="020B0604020202030204" pitchFamily="34" charset="0"/>
              </a:rPr>
              <a:t>Mingzhao</a:t>
            </a:r>
            <a:r>
              <a:rPr lang="en-US" altLang="zh-CN" sz="2000" dirty="0">
                <a:latin typeface="Helvetica" panose="020B0604020202030204" pitchFamily="34" charset="0"/>
              </a:rPr>
              <a:t> Yu</a:t>
            </a:r>
          </a:p>
          <a:p>
            <a:pPr algn="ctr"/>
            <a:r>
              <a:rPr lang="en-US" altLang="zh-CN" sz="2000" dirty="0">
                <a:latin typeface="Helvetica" panose="020B0604020202030204" pitchFamily="34" charset="0"/>
              </a:rPr>
              <a:t>Group</a:t>
            </a:r>
            <a:r>
              <a:rPr lang="zh-CN" altLang="en-US" sz="2000" dirty="0">
                <a:latin typeface="Helvetica" panose="020B0604020202030204" pitchFamily="34" charset="0"/>
              </a:rPr>
              <a:t> </a:t>
            </a:r>
            <a:r>
              <a:rPr lang="en-US" altLang="zh-CN" sz="2000" dirty="0">
                <a:latin typeface="Helvetica" panose="020B0604020202030204" pitchFamily="34" charset="0"/>
              </a:rPr>
              <a:t>12</a:t>
            </a:r>
          </a:p>
          <a:p>
            <a:pPr algn="ctr"/>
            <a:endParaRPr lang="en-US" altLang="en-US" sz="1800" baseline="30000" dirty="0">
              <a:latin typeface="Helvetica" panose="020B0604020202030204" pitchFamily="34" charset="0"/>
            </a:endParaRPr>
          </a:p>
          <a:p>
            <a:pPr algn="ctr"/>
            <a:endParaRPr lang="en-US" altLang="en-US" sz="1800" baseline="30000" dirty="0">
              <a:latin typeface="Helvetica" panose="020B0604020202030204" pitchFamily="34" charset="0"/>
            </a:endParaRPr>
          </a:p>
          <a:p>
            <a:pPr algn="ctr" eaLnBrk="1" hangingPunct="1">
              <a:spcBef>
                <a:spcPct val="0"/>
              </a:spcBef>
            </a:pPr>
            <a:r>
              <a:rPr lang="en-US" altLang="zh-CN" sz="1800" b="0" dirty="0">
                <a:latin typeface="Helvetica" panose="020B0604020202030204" pitchFamily="34" charset="0"/>
              </a:rPr>
              <a:t>The Pennsylvania State University</a:t>
            </a:r>
            <a:endParaRPr lang="en-US" altLang="en-US" sz="1800" b="0" dirty="0">
              <a:latin typeface="Helvetica" panose="020B0604020202030204" pitchFamily="34" charset="0"/>
            </a:endParaRPr>
          </a:p>
          <a:p>
            <a:pPr algn="ctr" eaLnBrk="1" hangingPunct="1">
              <a:spcBef>
                <a:spcPct val="0"/>
              </a:spcBef>
            </a:pPr>
            <a:br>
              <a:rPr lang="en-US" dirty="0"/>
            </a:br>
            <a:endParaRPr lang="en-US" altLang="en-US" sz="1800" dirty="0">
              <a:latin typeface="Helvetica" panose="020B0604020202030204" pitchFamily="34" charset="0"/>
            </a:endParaRPr>
          </a:p>
          <a:p>
            <a:pPr algn="ctr" eaLnBrk="1" hangingPunct="1">
              <a:spcBef>
                <a:spcPct val="0"/>
              </a:spcBef>
            </a:pPr>
            <a:r>
              <a:rPr lang="en-US" altLang="en-US" sz="1600" dirty="0">
                <a:latin typeface="Helvetica" panose="020B0604020202030204" pitchFamily="34" charset="0"/>
              </a:rPr>
              <a:t>03 April 2020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48417" y="652794"/>
            <a:ext cx="904716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Helvetica" panose="020B0604020202030204" pitchFamily="34" charset="0"/>
              </a:rPr>
              <a:t>Combined Kalman Filter and Siamese Network for Real-Time Visual Tracking</a:t>
            </a:r>
            <a:endParaRPr lang="en-US" altLang="en-US" sz="2800" dirty="0">
              <a:solidFill>
                <a:srgbClr val="000000"/>
              </a:solidFill>
              <a:latin typeface="Helvetica" panose="020B0604020202030204" pitchFamily="34" charset="0"/>
            </a:endParaRPr>
          </a:p>
        </p:txBody>
      </p:sp>
      <p:pic>
        <p:nvPicPr>
          <p:cNvPr id="3" name="Picture 2" descr="content image">
            <a:extLst>
              <a:ext uri="{FF2B5EF4-FFF2-40B4-BE49-F238E27FC236}">
                <a16:creationId xmlns:a16="http://schemas.microsoft.com/office/drawing/2014/main" id="{4A79EC4F-D9D9-4317-8226-DD3D23B9B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8" y="5903893"/>
            <a:ext cx="3041313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38946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AD57-A7FE-4C8F-8078-5FD14AAC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99327"/>
            <a:ext cx="8915400" cy="523220"/>
          </a:xfrm>
        </p:spPr>
        <p:txBody>
          <a:bodyPr/>
          <a:lstStyle/>
          <a:p>
            <a:r>
              <a:rPr lang="en-US" altLang="zh-CN" dirty="0">
                <a:ea typeface="+mn-lt"/>
                <a:cs typeface="+mn-lt"/>
              </a:rPr>
              <a:t>Siamese-FC</a:t>
            </a:r>
            <a:endParaRPr lang="zh-CN" dirty="0">
              <a:latin typeface="Helvetica"/>
              <a:cs typeface="Helvetica"/>
            </a:endParaRPr>
          </a:p>
        </p:txBody>
      </p:sp>
      <p:sp>
        <p:nvSpPr>
          <p:cNvPr id="4" name="流程图: 可选过程 1">
            <a:extLst>
              <a:ext uri="{FF2B5EF4-FFF2-40B4-BE49-F238E27FC236}">
                <a16:creationId xmlns:a16="http://schemas.microsoft.com/office/drawing/2014/main" id="{A44A3A42-4CFD-41A8-A836-DDD369289D9B}"/>
              </a:ext>
            </a:extLst>
          </p:cNvPr>
          <p:cNvSpPr/>
          <p:nvPr/>
        </p:nvSpPr>
        <p:spPr>
          <a:xfrm>
            <a:off x="415677" y="820577"/>
            <a:ext cx="8447314" cy="3541395"/>
          </a:xfrm>
          <a:prstGeom prst="flowChartAlternateProcess">
            <a:avLst/>
          </a:prstGeom>
          <a:ln w="127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r>
              <a:rPr lang="en-US" altLang="zh-CN" sz="2000" b="1" u="sng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Property</a:t>
            </a:r>
            <a:r>
              <a:rPr lang="zh-CN" altLang="en-US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 </a:t>
            </a:r>
            <a:endParaRPr lang="en-US" altLang="zh-CN" b="1" dirty="0">
              <a:solidFill>
                <a:schemeClr val="tx1"/>
              </a:solidFill>
              <a:latin typeface="Helvetica"/>
              <a:ea typeface="微软雅黑"/>
              <a:cs typeface="Times New Roman"/>
            </a:endParaRPr>
          </a:p>
          <a:p>
            <a:endParaRPr lang="en-US" altLang="zh-CN" b="1" dirty="0">
              <a:solidFill>
                <a:schemeClr val="tx1"/>
              </a:solidFill>
              <a:latin typeface="Helvetica"/>
              <a:ea typeface="微软雅黑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Tracking</a:t>
            </a:r>
            <a:r>
              <a:rPr lang="zh-CN" altLang="en-US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offline</a:t>
            </a:r>
            <a:r>
              <a:rPr lang="zh-CN" altLang="en-US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to</a:t>
            </a:r>
            <a:r>
              <a:rPr lang="zh-CN" altLang="en-US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use</a:t>
            </a:r>
            <a:r>
              <a:rPr lang="zh-CN" altLang="en-US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limited</a:t>
            </a:r>
            <a:r>
              <a:rPr lang="zh-CN" altLang="en-US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training</a:t>
            </a:r>
            <a:r>
              <a:rPr lang="zh-CN" altLang="en-US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data</a:t>
            </a:r>
            <a:r>
              <a:rPr lang="zh-CN" altLang="en-US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to</a:t>
            </a:r>
            <a:r>
              <a:rPr lang="zh-CN" altLang="en-US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build</a:t>
            </a:r>
            <a:r>
              <a:rPr lang="zh-CN" altLang="en-US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a</a:t>
            </a:r>
            <a:r>
              <a:rPr lang="zh-CN" altLang="en-US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tracker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Uses the first two</a:t>
            </a:r>
            <a:r>
              <a:rPr lang="zh-CN" altLang="en-US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frames</a:t>
            </a:r>
            <a:r>
              <a:rPr lang="zh-CN" altLang="en-US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of</a:t>
            </a:r>
            <a:r>
              <a:rPr lang="zh-CN" altLang="en-US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the targets as the subsequent template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T</a:t>
            </a:r>
            <a:r>
              <a:rPr lang="en-US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rackers rely on similarity scores to predict the target’s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Helvetica"/>
              <a:ea typeface="微软雅黑"/>
              <a:cs typeface="Times New Roman"/>
            </a:endParaRPr>
          </a:p>
          <a:p>
            <a:endParaRPr lang="en-US" altLang="zh-CN" b="1" dirty="0">
              <a:solidFill>
                <a:schemeClr val="tx1"/>
              </a:solidFill>
              <a:latin typeface="Helvetica"/>
              <a:ea typeface="微软雅黑"/>
              <a:cs typeface="Times New Roman"/>
            </a:endParaRPr>
          </a:p>
          <a:p>
            <a:r>
              <a:rPr lang="en-US" altLang="zh-CN" sz="2000" b="1" u="sng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Problem</a:t>
            </a:r>
          </a:p>
          <a:p>
            <a:endParaRPr lang="en-US" altLang="zh-CN" b="1" u="sng" dirty="0">
              <a:solidFill>
                <a:schemeClr val="tx1"/>
              </a:solidFill>
              <a:latin typeface="Helvetica"/>
              <a:ea typeface="微软雅黑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Interference from similar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Helvetica"/>
                <a:ea typeface="微软雅黑"/>
                <a:cs typeface="Times New Roman"/>
              </a:rPr>
              <a:t>Occlusion of target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F4FAF-8623-A64E-8A45-FAD09D2598FF}"/>
              </a:ext>
            </a:extLst>
          </p:cNvPr>
          <p:cNvSpPr txBox="1"/>
          <p:nvPr/>
        </p:nvSpPr>
        <p:spPr>
          <a:xfrm>
            <a:off x="230946" y="4454316"/>
            <a:ext cx="184731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/>
          </a:p>
          <a:p>
            <a:endParaRPr lang="en-US" altLang="zh-CN">
              <a:ea typeface="宋体"/>
              <a:cs typeface="Calibri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6124A9C8-683A-584D-84D3-617B95E98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33" y="4298882"/>
            <a:ext cx="3968602" cy="204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AAE595-FDAE-7442-A51C-1BA6AA9550E7}"/>
              </a:ext>
            </a:extLst>
          </p:cNvPr>
          <p:cNvSpPr txBox="1"/>
          <p:nvPr/>
        </p:nvSpPr>
        <p:spPr>
          <a:xfrm>
            <a:off x="4060052" y="6341747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SiameseFC tracker</a:t>
            </a:r>
          </a:p>
          <a:p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robots.ox.ac.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uk</a:t>
            </a:r>
            <a:endParaRPr lang="en-US" sz="800" dirty="0">
              <a:solidFill>
                <a:schemeClr val="bg1">
                  <a:lumMod val="75000"/>
                </a:schemeClr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680185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AD57-A7FE-4C8F-8078-5FD14AAC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523220"/>
          </a:xfrm>
        </p:spPr>
        <p:txBody>
          <a:bodyPr/>
          <a:lstStyle/>
          <a:p>
            <a:r>
              <a:rPr lang="en-US" altLang="zh-CN" dirty="0"/>
              <a:t>Dataset </a:t>
            </a:r>
            <a:endParaRPr lang="zh-CN" altLang="en-US" dirty="0"/>
          </a:p>
        </p:txBody>
      </p:sp>
      <p:sp>
        <p:nvSpPr>
          <p:cNvPr id="4" name="流程图: 可选过程 1">
            <a:extLst>
              <a:ext uri="{FF2B5EF4-FFF2-40B4-BE49-F238E27FC236}">
                <a16:creationId xmlns:a16="http://schemas.microsoft.com/office/drawing/2014/main" id="{A44A3A42-4CFD-41A8-A836-DDD369289D9B}"/>
              </a:ext>
            </a:extLst>
          </p:cNvPr>
          <p:cNvSpPr/>
          <p:nvPr/>
        </p:nvSpPr>
        <p:spPr>
          <a:xfrm>
            <a:off x="373758" y="876020"/>
            <a:ext cx="1836844" cy="851297"/>
          </a:xfrm>
          <a:prstGeom prst="flowChartAlternateProcess">
            <a:avLst/>
          </a:prstGeom>
          <a:ln w="127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Dataset</a:t>
            </a:r>
            <a:endParaRPr lang="en-US" altLang="zh-CN" sz="2000" b="1" dirty="0">
              <a:solidFill>
                <a:srgbClr val="000062"/>
              </a:solidFill>
              <a:latin typeface="Helvetica" panose="020B0604020202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000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ILSVRC</a:t>
            </a:r>
            <a:r>
              <a:rPr lang="zh-CN" altLang="en-US" sz="2000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EFB4A7-2E11-E248-8A0C-278DE7467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58" y="4509639"/>
            <a:ext cx="2565355" cy="1907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1947F2-420F-2F47-AF59-1BB69C29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955" y="2824333"/>
            <a:ext cx="2574090" cy="1907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354F4-B182-7042-995F-892512FAB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106" y="1727317"/>
            <a:ext cx="2567214" cy="19126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6A898A-601C-4844-9F02-11CFB83B6589}"/>
              </a:ext>
            </a:extLst>
          </p:cNvPr>
          <p:cNvSpPr txBox="1"/>
          <p:nvPr/>
        </p:nvSpPr>
        <p:spPr>
          <a:xfrm>
            <a:off x="136307" y="3567807"/>
            <a:ext cx="304025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Condition</a:t>
            </a:r>
            <a:r>
              <a:rPr lang="zh-CN" altLang="en-US" sz="2000" b="1" dirty="0"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en-US" altLang="zh-CN" b="1" dirty="0">
              <a:latin typeface="Helvetica" panose="020B0604020202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Two</a:t>
            </a:r>
            <a:r>
              <a:rPr lang="zh-CN" altLang="en-US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objects</a:t>
            </a:r>
            <a:r>
              <a:rPr lang="zh-CN" altLang="en-US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70C0"/>
                </a:solidFill>
                <a:latin typeface="Helvetica"/>
                <a:ea typeface="微软雅黑"/>
                <a:cs typeface="Times New Roman"/>
              </a:rPr>
              <a:t>Interference</a:t>
            </a:r>
            <a:r>
              <a:rPr lang="en-US" altLang="zh-CN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C1CA3-F4B2-7F40-A075-A30FD86BB717}"/>
              </a:ext>
            </a:extLst>
          </p:cNvPr>
          <p:cNvSpPr txBox="1"/>
          <p:nvPr/>
        </p:nvSpPr>
        <p:spPr>
          <a:xfrm>
            <a:off x="3096756" y="2085305"/>
            <a:ext cx="29504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Condition 2</a:t>
            </a:r>
            <a:endParaRPr lang="en-US" altLang="zh-CN" b="1" dirty="0">
              <a:latin typeface="Helvetica" panose="020B0604020202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Target</a:t>
            </a:r>
            <a:r>
              <a:rPr lang="zh-CN" altLang="en-US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object</a:t>
            </a:r>
            <a:r>
              <a:rPr lang="zh-CN" altLang="en-US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is</a:t>
            </a:r>
            <a:r>
              <a:rPr lang="zh-CN" altLang="en-US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occluded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306084-0390-FB4A-B010-D47BF9A3A326}"/>
              </a:ext>
            </a:extLst>
          </p:cNvPr>
          <p:cNvSpPr txBox="1"/>
          <p:nvPr/>
        </p:nvSpPr>
        <p:spPr>
          <a:xfrm>
            <a:off x="6047244" y="876020"/>
            <a:ext cx="30844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Condition</a:t>
            </a:r>
            <a:r>
              <a:rPr lang="zh-CN" altLang="en-US" sz="2000" b="1" dirty="0"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  <a:p>
            <a:pPr algn="ctr">
              <a:defRPr/>
            </a:pPr>
            <a:r>
              <a:rPr lang="en-US" altLang="zh-CN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Both</a:t>
            </a:r>
            <a:r>
              <a:rPr lang="zh-CN" altLang="en-US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objects</a:t>
            </a:r>
            <a:r>
              <a:rPr lang="zh-CN" altLang="en-US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are</a:t>
            </a:r>
            <a:r>
              <a:rPr lang="zh-CN" altLang="en-US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occluded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632350-E3F2-B843-B774-C1D48DBC9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551" y="4509639"/>
            <a:ext cx="2032324" cy="190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20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AD57-A7FE-4C8F-8078-5FD14AAC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872" y="2474893"/>
            <a:ext cx="6129528" cy="1384995"/>
          </a:xfrm>
        </p:spPr>
        <p:txBody>
          <a:bodyPr/>
          <a:lstStyle/>
          <a:p>
            <a:r>
              <a:rPr lang="zh-CN" altLang="en-US" dirty="0">
                <a:latin typeface="Helvetica"/>
                <a:cs typeface="Helvetica"/>
              </a:rPr>
              <a:t>此處添加第一個視頻</a:t>
            </a:r>
            <a:br>
              <a:rPr lang="en-US" altLang="zh-CN" dirty="0">
                <a:latin typeface="Helvetica"/>
                <a:cs typeface="Helvetica"/>
              </a:rPr>
            </a:br>
            <a:r>
              <a:rPr lang="zh-CN" altLang="en-US" dirty="0">
                <a:latin typeface="Helvetica"/>
                <a:cs typeface="Helvetica"/>
              </a:rPr>
              <a:t>使用</a:t>
            </a:r>
            <a:r>
              <a:rPr lang="en-US" altLang="zh-CN" dirty="0">
                <a:latin typeface="Helvetica"/>
                <a:cs typeface="Helvetica"/>
              </a:rPr>
              <a:t>Siamese</a:t>
            </a:r>
            <a:r>
              <a:rPr lang="zh-CN" altLang="en-US" dirty="0">
                <a:latin typeface="Helvetica"/>
                <a:cs typeface="Helvetica"/>
              </a:rPr>
              <a:t> </a:t>
            </a:r>
            <a:r>
              <a:rPr lang="en-US" altLang="zh-CN" dirty="0">
                <a:latin typeface="Helvetica"/>
                <a:cs typeface="Helvetica"/>
              </a:rPr>
              <a:t>FC</a:t>
            </a:r>
            <a:r>
              <a:rPr lang="zh-CN" altLang="en-US" dirty="0">
                <a:latin typeface="Helvetica"/>
                <a:cs typeface="Helvetica"/>
              </a:rPr>
              <a:t> </a:t>
            </a:r>
            <a:r>
              <a:rPr lang="en-US" altLang="zh-CN" dirty="0">
                <a:latin typeface="Helvetica"/>
                <a:cs typeface="Helvetica"/>
              </a:rPr>
              <a:t>tracking</a:t>
            </a:r>
            <a:r>
              <a:rPr lang="zh-CN" altLang="en-US" dirty="0">
                <a:latin typeface="Helvetica"/>
                <a:cs typeface="Helvetica"/>
              </a:rPr>
              <a:t> 兩個飛機</a:t>
            </a:r>
            <a:br>
              <a:rPr lang="en-US" altLang="zh-CN" dirty="0">
                <a:latin typeface="Helvetica"/>
                <a:cs typeface="Helvetica"/>
              </a:rPr>
            </a:br>
            <a:r>
              <a:rPr lang="zh-CN" altLang="en-US" dirty="0">
                <a:latin typeface="Helvetica"/>
                <a:cs typeface="Helvetica"/>
              </a:rPr>
              <a:t>介紹一下上述兩個問題</a:t>
            </a:r>
            <a:endParaRPr lang="zh-CN" dirty="0">
              <a:latin typeface="Helvetica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F4FAF-8623-A64E-8A45-FAD09D2598FF}"/>
              </a:ext>
            </a:extLst>
          </p:cNvPr>
          <p:cNvSpPr txBox="1"/>
          <p:nvPr/>
        </p:nvSpPr>
        <p:spPr>
          <a:xfrm>
            <a:off x="230946" y="4454316"/>
            <a:ext cx="184731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/>
          </a:p>
          <a:p>
            <a:endParaRPr lang="en-US" altLang="zh-CN"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3018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AD57-A7FE-4C8F-8078-5FD14AAC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/>
                <a:cs typeface="Helvetica"/>
              </a:rPr>
              <a:t>Approach</a:t>
            </a:r>
            <a:r>
              <a:rPr lang="zh-CN" altLang="en-US" dirty="0">
                <a:latin typeface="Helvetica"/>
                <a:cs typeface="Helvetica"/>
              </a:rPr>
              <a:t> </a:t>
            </a:r>
            <a:r>
              <a:rPr lang="en-US" altLang="zh-CN" dirty="0">
                <a:latin typeface="Helvetica"/>
                <a:cs typeface="Helvetica"/>
              </a:rPr>
              <a:t>to Occlusion</a:t>
            </a:r>
            <a:endParaRPr lang="zh-CN" dirty="0">
              <a:latin typeface="Helvetica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F4FAF-8623-A64E-8A45-FAD09D2598FF}"/>
              </a:ext>
            </a:extLst>
          </p:cNvPr>
          <p:cNvSpPr txBox="1"/>
          <p:nvPr/>
        </p:nvSpPr>
        <p:spPr>
          <a:xfrm>
            <a:off x="674382" y="3996142"/>
            <a:ext cx="184731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/>
          </a:p>
          <a:p>
            <a:endParaRPr lang="en-US" altLang="zh-CN">
              <a:ea typeface="宋体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868E35-9E54-2C4A-B5FA-73A4F26E4D1F}"/>
              </a:ext>
            </a:extLst>
          </p:cNvPr>
          <p:cNvSpPr txBox="1"/>
          <p:nvPr/>
        </p:nvSpPr>
        <p:spPr>
          <a:xfrm>
            <a:off x="146308" y="800725"/>
            <a:ext cx="8981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CN" sz="2000" b="1" dirty="0">
                <a:ea typeface="+mn-lt"/>
                <a:cs typeface="+mn-lt"/>
              </a:rPr>
              <a:t>Kalman Filter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70C0"/>
                </a:solidFill>
                <a:latin typeface="Helvetica"/>
                <a:ea typeface="微软雅黑"/>
                <a:cs typeface="Times New Roman"/>
              </a:rPr>
              <a:t>Obtain the target motion information</a:t>
            </a:r>
            <a:endParaRPr lang="zh-CN" altLang="en-US" sz="1600" b="1" dirty="0">
              <a:solidFill>
                <a:srgbClr val="0070C0"/>
              </a:solidFill>
              <a:latin typeface="Helvetica"/>
              <a:ea typeface="微软雅黑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70C0"/>
                </a:solidFill>
                <a:latin typeface="Helvetica"/>
                <a:ea typeface="微软雅黑"/>
                <a:cs typeface="Times New Roman"/>
              </a:rPr>
              <a:t>Combine with the Siamese network for stable tracking</a:t>
            </a:r>
            <a:endParaRPr lang="zh-CN" altLang="en-US" sz="1600" b="1" dirty="0">
              <a:solidFill>
                <a:srgbClr val="0070C0"/>
              </a:solidFill>
              <a:latin typeface="Helvetica"/>
              <a:ea typeface="微软雅黑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70C0"/>
                </a:solidFill>
                <a:latin typeface="Helvetica"/>
                <a:ea typeface="微软雅黑"/>
                <a:cs typeface="Times New Roman"/>
              </a:rPr>
              <a:t>The motion information is used to resolve the occlusion of the target and change the selection method of the search area </a:t>
            </a:r>
            <a:r>
              <a:rPr lang="en-US" sz="1600" b="1" dirty="0">
                <a:solidFill>
                  <a:srgbClr val="0070C0"/>
                </a:solidFill>
                <a:latin typeface="Helvetica"/>
                <a:ea typeface="微软雅黑"/>
                <a:cs typeface="Times New Roman"/>
              </a:rPr>
              <a:t>during the</a:t>
            </a:r>
            <a:r>
              <a:rPr lang="en-US" altLang="zh-CN" sz="1600" b="1" dirty="0">
                <a:solidFill>
                  <a:srgbClr val="0070C0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Helvetica"/>
                <a:ea typeface="微软雅黑"/>
                <a:cs typeface="Times New Roman"/>
              </a:rPr>
              <a:t>tracking process</a:t>
            </a:r>
            <a:endParaRPr lang="en-US" b="1" dirty="0">
              <a:solidFill>
                <a:srgbClr val="0070C0"/>
              </a:solidFill>
              <a:latin typeface="Helvetica"/>
              <a:ea typeface="微软雅黑"/>
              <a:cs typeface="Times New Roman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6124A9C8-683A-584D-84D3-617B95E98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72" y="3976845"/>
            <a:ext cx="3968602" cy="204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FDD088-BAC6-7247-8D62-9410E6377BC7}"/>
              </a:ext>
            </a:extLst>
          </p:cNvPr>
          <p:cNvSpPr txBox="1"/>
          <p:nvPr/>
        </p:nvSpPr>
        <p:spPr>
          <a:xfrm>
            <a:off x="4782790" y="6195764"/>
            <a:ext cx="3713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Kalman Filter-based Heuristic Ensemble: A New Perspective on groundai.com</a:t>
            </a:r>
            <a:endParaRPr lang="en-US" sz="800" dirty="0">
              <a:solidFill>
                <a:schemeClr val="bg1">
                  <a:lumMod val="75000"/>
                </a:schemeClr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AAE595-FDAE-7442-A51C-1BA6AA9550E7}"/>
              </a:ext>
            </a:extLst>
          </p:cNvPr>
          <p:cNvSpPr txBox="1"/>
          <p:nvPr/>
        </p:nvSpPr>
        <p:spPr>
          <a:xfrm>
            <a:off x="1866778" y="6145808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SiameseFC tracker</a:t>
            </a:r>
          </a:p>
          <a:p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robots.ox.ac.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uk</a:t>
            </a:r>
            <a:endParaRPr lang="en-US" sz="800" dirty="0">
              <a:solidFill>
                <a:schemeClr val="bg1">
                  <a:lumMod val="75000"/>
                </a:schemeClr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2A865-0CB9-FC43-B135-1964E43B1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4601" y="2395666"/>
            <a:ext cx="3562350" cy="2066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DE51A4-532F-3044-9353-2B2FBA43E58F}"/>
              </a:ext>
            </a:extLst>
          </p:cNvPr>
          <p:cNvSpPr txBox="1"/>
          <p:nvPr/>
        </p:nvSpPr>
        <p:spPr>
          <a:xfrm>
            <a:off x="608032" y="3092847"/>
            <a:ext cx="3201669" cy="757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latin typeface="Times" pitchFamily="2" charset="0"/>
                <a:ea typeface="+mj-ea"/>
              </a:rPr>
              <a:t>(x</a:t>
            </a:r>
            <a:r>
              <a:rPr lang="en-US" altLang="zh-CN" sz="1600" b="1" baseline="-25000" dirty="0">
                <a:latin typeface="Times" pitchFamily="2" charset="0"/>
                <a:ea typeface="+mj-ea"/>
              </a:rPr>
              <a:t>1</a:t>
            </a:r>
            <a:r>
              <a:rPr lang="en-US" altLang="zh-CN" sz="1600" b="1" dirty="0">
                <a:latin typeface="Times" pitchFamily="2" charset="0"/>
                <a:ea typeface="+mj-ea"/>
              </a:rPr>
              <a:t>,</a:t>
            </a:r>
            <a:r>
              <a:rPr lang="zh-CN" altLang="en-US" sz="1600" b="1" dirty="0">
                <a:latin typeface="Times" pitchFamily="2" charset="0"/>
                <a:ea typeface="+mj-ea"/>
              </a:rPr>
              <a:t> </a:t>
            </a:r>
            <a:r>
              <a:rPr lang="en-US" altLang="zh-CN" sz="1600" b="1" dirty="0">
                <a:latin typeface="Times" pitchFamily="2" charset="0"/>
                <a:ea typeface="+mj-ea"/>
              </a:rPr>
              <a:t>y</a:t>
            </a:r>
            <a:r>
              <a:rPr lang="en-US" altLang="zh-CN" sz="1600" b="1" baseline="-25000" dirty="0">
                <a:latin typeface="Times" pitchFamily="2" charset="0"/>
                <a:ea typeface="+mj-ea"/>
              </a:rPr>
              <a:t>1</a:t>
            </a:r>
            <a:r>
              <a:rPr lang="en-US" altLang="zh-CN" sz="1600" b="1" dirty="0">
                <a:latin typeface="Times" pitchFamily="2" charset="0"/>
                <a:ea typeface="+mj-ea"/>
              </a:rPr>
              <a:t>),</a:t>
            </a:r>
            <a:r>
              <a:rPr lang="zh-CN" altLang="en-US" sz="1600" b="1" dirty="0">
                <a:latin typeface="Times" pitchFamily="2" charset="0"/>
                <a:ea typeface="+mj-ea"/>
              </a:rPr>
              <a:t> </a:t>
            </a:r>
            <a:r>
              <a:rPr lang="en-US" altLang="zh-CN" sz="1600" b="1" dirty="0">
                <a:latin typeface="Times" pitchFamily="2" charset="0"/>
              </a:rPr>
              <a:t>(x</a:t>
            </a:r>
            <a:r>
              <a:rPr lang="en-US" altLang="zh-CN" sz="1600" b="1" baseline="-25000" dirty="0">
                <a:latin typeface="Times" pitchFamily="2" charset="0"/>
              </a:rPr>
              <a:t>2</a:t>
            </a:r>
            <a:r>
              <a:rPr lang="en-US" altLang="zh-CN" sz="1600" b="1" dirty="0">
                <a:latin typeface="Times" pitchFamily="2" charset="0"/>
              </a:rPr>
              <a:t>,</a:t>
            </a:r>
            <a:r>
              <a:rPr lang="zh-CN" altLang="en-US" sz="1600" b="1" dirty="0">
                <a:latin typeface="Times" pitchFamily="2" charset="0"/>
              </a:rPr>
              <a:t> </a:t>
            </a:r>
            <a:r>
              <a:rPr lang="en-US" altLang="zh-CN" sz="1600" b="1" dirty="0">
                <a:latin typeface="Times" pitchFamily="2" charset="0"/>
              </a:rPr>
              <a:t>y</a:t>
            </a:r>
            <a:r>
              <a:rPr lang="en-US" altLang="zh-CN" sz="1600" b="1" baseline="-25000" dirty="0">
                <a:latin typeface="Times" pitchFamily="2" charset="0"/>
              </a:rPr>
              <a:t>2</a:t>
            </a:r>
            <a:r>
              <a:rPr lang="en-US" altLang="zh-CN" sz="1600" b="1" dirty="0">
                <a:latin typeface="Times" pitchFamily="2" charset="0"/>
              </a:rPr>
              <a:t>),…,(</a:t>
            </a:r>
            <a:r>
              <a:rPr lang="en-US" altLang="zh-CN" sz="1600" b="1" dirty="0" err="1">
                <a:latin typeface="Times" pitchFamily="2" charset="0"/>
              </a:rPr>
              <a:t>x</a:t>
            </a:r>
            <a:r>
              <a:rPr lang="en-US" altLang="zh-CN" sz="1600" b="1" baseline="-25000" dirty="0" err="1">
                <a:latin typeface="Times" pitchFamily="2" charset="0"/>
              </a:rPr>
              <a:t>N</a:t>
            </a:r>
            <a:r>
              <a:rPr lang="en-US" altLang="zh-CN" sz="1600" b="1" dirty="0">
                <a:latin typeface="Times" pitchFamily="2" charset="0"/>
              </a:rPr>
              <a:t>,</a:t>
            </a:r>
            <a:r>
              <a:rPr lang="zh-CN" altLang="en-US" sz="1600" b="1" dirty="0">
                <a:latin typeface="Times" pitchFamily="2" charset="0"/>
              </a:rPr>
              <a:t> </a:t>
            </a:r>
            <a:r>
              <a:rPr lang="en-US" altLang="zh-CN" sz="1600" b="1" dirty="0" err="1">
                <a:latin typeface="Times" pitchFamily="2" charset="0"/>
              </a:rPr>
              <a:t>y</a:t>
            </a:r>
            <a:r>
              <a:rPr lang="en-US" altLang="zh-CN" sz="1600" b="1" baseline="-25000" dirty="0" err="1">
                <a:latin typeface="Times" pitchFamily="2" charset="0"/>
              </a:rPr>
              <a:t>N</a:t>
            </a:r>
            <a:r>
              <a:rPr lang="zh-CN" altLang="en-US" sz="1600" b="1" baseline="-25000" dirty="0">
                <a:latin typeface="Times" pitchFamily="2" charset="0"/>
              </a:rPr>
              <a:t> </a:t>
            </a:r>
            <a:r>
              <a:rPr lang="en-US" altLang="zh-CN" sz="1600" b="1" dirty="0">
                <a:latin typeface="Times" pitchFamily="2" charset="0"/>
              </a:rPr>
              <a:t>)</a:t>
            </a:r>
            <a:endParaRPr lang="en-US" altLang="zh-CN" sz="1600" b="1" dirty="0">
              <a:latin typeface="Times" pitchFamily="2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Times" pitchFamily="2" charset="0"/>
                <a:ea typeface="+mj-ea"/>
              </a:rPr>
              <a:t>Positions</a:t>
            </a:r>
            <a:r>
              <a:rPr lang="zh-CN" altLang="en-US" sz="1400" b="1" dirty="0">
                <a:latin typeface="Times" pitchFamily="2" charset="0"/>
                <a:ea typeface="+mj-ea"/>
              </a:rPr>
              <a:t> </a:t>
            </a:r>
            <a:r>
              <a:rPr lang="en-US" altLang="zh-CN" sz="1400" b="1" dirty="0">
                <a:latin typeface="Times" pitchFamily="2" charset="0"/>
                <a:ea typeface="+mj-ea"/>
              </a:rPr>
              <a:t>of</a:t>
            </a:r>
            <a:r>
              <a:rPr lang="zh-CN" altLang="en-US" sz="1400" b="1" dirty="0">
                <a:latin typeface="Times" pitchFamily="2" charset="0"/>
                <a:ea typeface="+mj-ea"/>
              </a:rPr>
              <a:t> </a:t>
            </a:r>
            <a:r>
              <a:rPr lang="en-US" altLang="zh-CN" sz="1400" b="1" dirty="0">
                <a:latin typeface="Times" pitchFamily="2" charset="0"/>
                <a:ea typeface="+mj-ea"/>
              </a:rPr>
              <a:t>previous</a:t>
            </a:r>
            <a:r>
              <a:rPr lang="zh-CN" altLang="en-US" sz="1400" b="1" dirty="0">
                <a:latin typeface="Times" pitchFamily="2" charset="0"/>
                <a:ea typeface="+mj-ea"/>
              </a:rPr>
              <a:t> </a:t>
            </a:r>
            <a:r>
              <a:rPr lang="en-US" altLang="zh-CN" sz="1400" b="1" dirty="0">
                <a:latin typeface="Times" pitchFamily="2" charset="0"/>
                <a:ea typeface="+mj-ea"/>
              </a:rPr>
              <a:t>N</a:t>
            </a:r>
            <a:r>
              <a:rPr lang="zh-CN" altLang="en-US" sz="1400" b="1" dirty="0">
                <a:latin typeface="Times" pitchFamily="2" charset="0"/>
                <a:ea typeface="+mj-ea"/>
              </a:rPr>
              <a:t> </a:t>
            </a:r>
            <a:r>
              <a:rPr lang="en-US" altLang="zh-CN" sz="1400" b="1" dirty="0">
                <a:latin typeface="Times" pitchFamily="2" charset="0"/>
                <a:ea typeface="+mj-ea"/>
              </a:rPr>
              <a:t>bounding</a:t>
            </a:r>
            <a:r>
              <a:rPr lang="zh-CN" altLang="en-US" sz="1400" b="1" dirty="0">
                <a:latin typeface="Times" pitchFamily="2" charset="0"/>
                <a:ea typeface="+mj-ea"/>
              </a:rPr>
              <a:t> </a:t>
            </a:r>
            <a:r>
              <a:rPr lang="en-US" altLang="zh-CN" sz="1400" b="1" dirty="0">
                <a:latin typeface="Times" pitchFamily="2" charset="0"/>
                <a:ea typeface="+mj-ea"/>
              </a:rPr>
              <a:t>box</a:t>
            </a:r>
            <a:endParaRPr lang="en-US" sz="1400" b="1" dirty="0">
              <a:latin typeface="Times" pitchFamily="2" charset="0"/>
              <a:ea typeface="+mj-ea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2D92E2-7DD1-F349-A857-B48F8BB9414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634685" y="4841447"/>
            <a:ext cx="1634931" cy="5134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7DD4DAA-4415-6943-82D0-4BD9CBF0AD73}"/>
              </a:ext>
            </a:extLst>
          </p:cNvPr>
          <p:cNvSpPr/>
          <p:nvPr/>
        </p:nvSpPr>
        <p:spPr>
          <a:xfrm>
            <a:off x="6269616" y="4554193"/>
            <a:ext cx="739416" cy="584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Gate:</a:t>
            </a:r>
            <a:r>
              <a:rPr lang="zh-CN" altLang="en-US" sz="1600" dirty="0"/>
              <a:t> </a:t>
            </a:r>
            <a:r>
              <a:rPr lang="en-US" altLang="zh-CN" sz="1600" dirty="0"/>
              <a:t>0.3</a:t>
            </a:r>
            <a:endParaRPr lang="en-US" sz="16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03DE09-3761-AE4D-9461-321D7C0B458A}"/>
              </a:ext>
            </a:extLst>
          </p:cNvPr>
          <p:cNvCxnSpPr>
            <a:cxnSpLocks/>
          </p:cNvCxnSpPr>
          <p:nvPr/>
        </p:nvCxnSpPr>
        <p:spPr>
          <a:xfrm>
            <a:off x="7742186" y="3397479"/>
            <a:ext cx="944560" cy="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DCC4C78-43B9-C443-8BD7-3980FAB31784}"/>
              </a:ext>
            </a:extLst>
          </p:cNvPr>
          <p:cNvCxnSpPr>
            <a:cxnSpLocks/>
          </p:cNvCxnSpPr>
          <p:nvPr/>
        </p:nvCxnSpPr>
        <p:spPr>
          <a:xfrm flipV="1">
            <a:off x="7025060" y="4841302"/>
            <a:ext cx="1280160" cy="5278"/>
          </a:xfrm>
          <a:prstGeom prst="line">
            <a:avLst/>
          </a:prstGeom>
          <a:ln w="635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63CEEC-521C-0D4A-9F9E-DFFAADE76444}"/>
              </a:ext>
            </a:extLst>
          </p:cNvPr>
          <p:cNvCxnSpPr>
            <a:cxnSpLocks/>
          </p:cNvCxnSpPr>
          <p:nvPr/>
        </p:nvCxnSpPr>
        <p:spPr>
          <a:xfrm flipV="1">
            <a:off x="8278661" y="3397479"/>
            <a:ext cx="0" cy="1475517"/>
          </a:xfrm>
          <a:prstGeom prst="line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AC80930-4C49-A94D-BAA0-E442995A3C5D}"/>
              </a:ext>
            </a:extLst>
          </p:cNvPr>
          <p:cNvCxnSpPr>
            <a:cxnSpLocks/>
          </p:cNvCxnSpPr>
          <p:nvPr/>
        </p:nvCxnSpPr>
        <p:spPr>
          <a:xfrm flipV="1">
            <a:off x="4447209" y="5173260"/>
            <a:ext cx="0" cy="657352"/>
          </a:xfrm>
          <a:prstGeom prst="line">
            <a:avLst/>
          </a:prstGeom>
          <a:ln w="635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09B565-206E-D94E-B29D-D53F9185A651}"/>
              </a:ext>
            </a:extLst>
          </p:cNvPr>
          <p:cNvCxnSpPr>
            <a:cxnSpLocks/>
          </p:cNvCxnSpPr>
          <p:nvPr/>
        </p:nvCxnSpPr>
        <p:spPr>
          <a:xfrm>
            <a:off x="4447209" y="5796322"/>
            <a:ext cx="4297680" cy="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15662DB-A355-494D-B9AF-F64515A174DC}"/>
              </a:ext>
            </a:extLst>
          </p:cNvPr>
          <p:cNvCxnSpPr>
            <a:cxnSpLocks/>
          </p:cNvCxnSpPr>
          <p:nvPr/>
        </p:nvCxnSpPr>
        <p:spPr>
          <a:xfrm>
            <a:off x="8275173" y="4841447"/>
            <a:ext cx="3488" cy="95487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FD80FD1-FD3F-4C43-BDFA-B1F1451D49B9}"/>
              </a:ext>
            </a:extLst>
          </p:cNvPr>
          <p:cNvSpPr txBox="1"/>
          <p:nvPr/>
        </p:nvSpPr>
        <p:spPr>
          <a:xfrm>
            <a:off x="7016007" y="4534689"/>
            <a:ext cx="1279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70C0"/>
                </a:solidFill>
              </a:rPr>
              <a:t>If</a:t>
            </a:r>
            <a:r>
              <a:rPr lang="zh-CN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</a:rPr>
              <a:t>maximal &lt;= 0.3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64DC7A-3E70-2640-81CF-0D8450407D09}"/>
              </a:ext>
            </a:extLst>
          </p:cNvPr>
          <p:cNvSpPr txBox="1"/>
          <p:nvPr/>
        </p:nvSpPr>
        <p:spPr>
          <a:xfrm>
            <a:off x="7009032" y="4923995"/>
            <a:ext cx="1202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If</a:t>
            </a:r>
            <a:r>
              <a:rPr lang="zh-CN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</a:rPr>
              <a:t>maximal &gt; 0.3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182062-1096-AC4D-8787-5779150D13F8}"/>
              </a:ext>
            </a:extLst>
          </p:cNvPr>
          <p:cNvSpPr txBox="1"/>
          <p:nvPr/>
        </p:nvSpPr>
        <p:spPr>
          <a:xfrm>
            <a:off x="4696792" y="4918689"/>
            <a:ext cx="1463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Maximal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score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in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correlation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map</a:t>
            </a:r>
            <a:endParaRPr lang="en-US" sz="1400" b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742E50-F059-8047-B390-31010C490D62}"/>
              </a:ext>
            </a:extLst>
          </p:cNvPr>
          <p:cNvSpPr/>
          <p:nvPr/>
        </p:nvSpPr>
        <p:spPr>
          <a:xfrm>
            <a:off x="4184601" y="3525961"/>
            <a:ext cx="382779" cy="10282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3FD4265-2543-5440-9A23-4B3301F1E933}"/>
              </a:ext>
            </a:extLst>
          </p:cNvPr>
          <p:cNvCxnSpPr>
            <a:cxnSpLocks/>
          </p:cNvCxnSpPr>
          <p:nvPr/>
        </p:nvCxnSpPr>
        <p:spPr>
          <a:xfrm>
            <a:off x="3809701" y="3474720"/>
            <a:ext cx="908549" cy="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8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AD57-A7FE-4C8F-8078-5FD14AAC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/>
                <a:cs typeface="Helvetica"/>
              </a:rPr>
              <a:t>Approach</a:t>
            </a:r>
            <a:r>
              <a:rPr lang="zh-CN" altLang="en-US" dirty="0">
                <a:latin typeface="Helvetica"/>
                <a:cs typeface="Helvetica"/>
              </a:rPr>
              <a:t> </a:t>
            </a:r>
            <a:r>
              <a:rPr lang="en-US" altLang="zh-CN" dirty="0">
                <a:latin typeface="Helvetica"/>
                <a:cs typeface="Helvetica"/>
              </a:rPr>
              <a:t>to </a:t>
            </a:r>
            <a:r>
              <a:rPr lang="en-US" altLang="zh-CN" dirty="0">
                <a:latin typeface="Helvetica"/>
                <a:ea typeface="微软雅黑"/>
                <a:cs typeface="Times New Roman"/>
              </a:rPr>
              <a:t>Interference</a:t>
            </a:r>
            <a:endParaRPr lang="zh-CN" dirty="0">
              <a:latin typeface="Helvetica"/>
              <a:cs typeface="Helvetica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6124A9C8-683A-584D-84D3-617B95E98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89" y="1185837"/>
            <a:ext cx="3968602" cy="204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2D92E2-7DD1-F349-A857-B48F8BB9414A}"/>
              </a:ext>
            </a:extLst>
          </p:cNvPr>
          <p:cNvCxnSpPr>
            <a:cxnSpLocks/>
          </p:cNvCxnSpPr>
          <p:nvPr/>
        </p:nvCxnSpPr>
        <p:spPr>
          <a:xfrm flipV="1">
            <a:off x="4305802" y="2050294"/>
            <a:ext cx="1162144" cy="145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7DD4DAA-4415-6943-82D0-4BD9CBF0AD73}"/>
              </a:ext>
            </a:extLst>
          </p:cNvPr>
          <p:cNvSpPr/>
          <p:nvPr/>
        </p:nvSpPr>
        <p:spPr>
          <a:xfrm>
            <a:off x="5474921" y="1736785"/>
            <a:ext cx="739416" cy="584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Gate:</a:t>
            </a:r>
            <a:r>
              <a:rPr lang="zh-CN" altLang="en-US" sz="1600" dirty="0"/>
              <a:t> </a:t>
            </a:r>
            <a:r>
              <a:rPr lang="en-US" altLang="zh-CN" sz="1600" dirty="0"/>
              <a:t>0.3</a:t>
            </a:r>
            <a:endParaRPr lang="en-US" sz="16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DCC4C78-43B9-C443-8BD7-3980FAB31784}"/>
              </a:ext>
            </a:extLst>
          </p:cNvPr>
          <p:cNvCxnSpPr>
            <a:cxnSpLocks/>
          </p:cNvCxnSpPr>
          <p:nvPr/>
        </p:nvCxnSpPr>
        <p:spPr>
          <a:xfrm flipV="1">
            <a:off x="6228414" y="2042131"/>
            <a:ext cx="1137990" cy="5278"/>
          </a:xfrm>
          <a:prstGeom prst="line">
            <a:avLst/>
          </a:prstGeom>
          <a:ln w="635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63CEEC-521C-0D4A-9F9E-DFFAADE76444}"/>
              </a:ext>
            </a:extLst>
          </p:cNvPr>
          <p:cNvCxnSpPr>
            <a:cxnSpLocks/>
          </p:cNvCxnSpPr>
          <p:nvPr/>
        </p:nvCxnSpPr>
        <p:spPr>
          <a:xfrm flipV="1">
            <a:off x="7375457" y="1326007"/>
            <a:ext cx="0" cy="731520"/>
          </a:xfrm>
          <a:prstGeom prst="line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AC80930-4C49-A94D-BAA0-E442995A3C5D}"/>
              </a:ext>
            </a:extLst>
          </p:cNvPr>
          <p:cNvCxnSpPr>
            <a:cxnSpLocks/>
          </p:cNvCxnSpPr>
          <p:nvPr/>
        </p:nvCxnSpPr>
        <p:spPr>
          <a:xfrm flipV="1">
            <a:off x="4145804" y="2475957"/>
            <a:ext cx="0" cy="365760"/>
          </a:xfrm>
          <a:prstGeom prst="line">
            <a:avLst/>
          </a:prstGeom>
          <a:ln w="635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09B565-206E-D94E-B29D-D53F9185A651}"/>
              </a:ext>
            </a:extLst>
          </p:cNvPr>
          <p:cNvCxnSpPr>
            <a:cxnSpLocks/>
          </p:cNvCxnSpPr>
          <p:nvPr/>
        </p:nvCxnSpPr>
        <p:spPr>
          <a:xfrm>
            <a:off x="4121335" y="2812066"/>
            <a:ext cx="3657600" cy="0"/>
          </a:xfrm>
          <a:prstGeom prst="straightConnector1">
            <a:avLst/>
          </a:prstGeom>
          <a:ln w="63500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15662DB-A355-494D-B9AF-F64515A174DC}"/>
              </a:ext>
            </a:extLst>
          </p:cNvPr>
          <p:cNvCxnSpPr>
            <a:cxnSpLocks/>
          </p:cNvCxnSpPr>
          <p:nvPr/>
        </p:nvCxnSpPr>
        <p:spPr>
          <a:xfrm>
            <a:off x="7376841" y="2050294"/>
            <a:ext cx="0" cy="73152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FD80FD1-FD3F-4C43-BDFA-B1F1451D49B9}"/>
              </a:ext>
            </a:extLst>
          </p:cNvPr>
          <p:cNvSpPr txBox="1"/>
          <p:nvPr/>
        </p:nvSpPr>
        <p:spPr>
          <a:xfrm>
            <a:off x="6235198" y="1736033"/>
            <a:ext cx="1202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70C0"/>
                </a:solidFill>
              </a:rPr>
              <a:t>If</a:t>
            </a:r>
            <a:r>
              <a:rPr lang="zh-CN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</a:rPr>
              <a:t>maximal &lt; 0.3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64DC7A-3E70-2640-81CF-0D8450407D09}"/>
              </a:ext>
            </a:extLst>
          </p:cNvPr>
          <p:cNvSpPr txBox="1"/>
          <p:nvPr/>
        </p:nvSpPr>
        <p:spPr>
          <a:xfrm>
            <a:off x="6242300" y="2087563"/>
            <a:ext cx="1202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If</a:t>
            </a:r>
            <a:r>
              <a:rPr lang="zh-CN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</a:rPr>
              <a:t>maximal &gt; 0.3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182062-1096-AC4D-8787-5779150D13F8}"/>
              </a:ext>
            </a:extLst>
          </p:cNvPr>
          <p:cNvSpPr txBox="1"/>
          <p:nvPr/>
        </p:nvSpPr>
        <p:spPr>
          <a:xfrm>
            <a:off x="4240472" y="1626352"/>
            <a:ext cx="1463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Maximal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score</a:t>
            </a:r>
            <a:endParaRPr lang="en-US" sz="1400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6FCCC5-00A2-D345-AF22-E330334B9746}"/>
              </a:ext>
            </a:extLst>
          </p:cNvPr>
          <p:cNvCxnSpPr>
            <a:cxnSpLocks/>
          </p:cNvCxnSpPr>
          <p:nvPr/>
        </p:nvCxnSpPr>
        <p:spPr>
          <a:xfrm flipH="1">
            <a:off x="8511382" y="4099324"/>
            <a:ext cx="1015" cy="990688"/>
          </a:xfrm>
          <a:prstGeom prst="line">
            <a:avLst/>
          </a:prstGeom>
          <a:ln w="635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EC47C8-47CE-034F-A788-B1D6F736E21B}"/>
              </a:ext>
            </a:extLst>
          </p:cNvPr>
          <p:cNvCxnSpPr>
            <a:cxnSpLocks/>
          </p:cNvCxnSpPr>
          <p:nvPr/>
        </p:nvCxnSpPr>
        <p:spPr>
          <a:xfrm flipH="1" flipV="1">
            <a:off x="7746787" y="2819896"/>
            <a:ext cx="25439" cy="1005840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27FC4AF-BF7E-1140-AAFC-D589D136130E}"/>
              </a:ext>
            </a:extLst>
          </p:cNvPr>
          <p:cNvSpPr/>
          <p:nvPr/>
        </p:nvSpPr>
        <p:spPr>
          <a:xfrm>
            <a:off x="7411571" y="3839934"/>
            <a:ext cx="739416" cy="584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Gate:</a:t>
            </a:r>
            <a:r>
              <a:rPr lang="zh-CN" altLang="en-US" sz="1600" dirty="0"/>
              <a:t> </a:t>
            </a:r>
            <a:r>
              <a:rPr lang="en-US" altLang="zh-CN" sz="1600" dirty="0"/>
              <a:t>100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A20297-C49C-5943-BB52-DEF09A6AFB9E}"/>
              </a:ext>
            </a:extLst>
          </p:cNvPr>
          <p:cNvSpPr/>
          <p:nvPr/>
        </p:nvSpPr>
        <p:spPr>
          <a:xfrm>
            <a:off x="7898188" y="2526144"/>
            <a:ext cx="122638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Times" pitchFamily="2" charset="0"/>
              </a:rPr>
              <a:t>The position difference between two successive frames</a:t>
            </a:r>
            <a:endParaRPr lang="en-US" sz="1400" b="1" dirty="0">
              <a:latin typeface="Times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46DBE61-9B13-1945-BC22-7D543BD32C79}"/>
              </a:ext>
            </a:extLst>
          </p:cNvPr>
          <p:cNvCxnSpPr>
            <a:cxnSpLocks/>
          </p:cNvCxnSpPr>
          <p:nvPr/>
        </p:nvCxnSpPr>
        <p:spPr>
          <a:xfrm flipV="1">
            <a:off x="6086674" y="3167984"/>
            <a:ext cx="0" cy="1005840"/>
          </a:xfrm>
          <a:prstGeom prst="line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FF83325-3F77-1246-9349-6142D1F04241}"/>
              </a:ext>
            </a:extLst>
          </p:cNvPr>
          <p:cNvCxnSpPr>
            <a:cxnSpLocks/>
          </p:cNvCxnSpPr>
          <p:nvPr/>
        </p:nvCxnSpPr>
        <p:spPr>
          <a:xfrm flipH="1">
            <a:off x="5438708" y="4144590"/>
            <a:ext cx="73152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0705E41-7941-054E-BA20-C1A0D62E60DB}"/>
              </a:ext>
            </a:extLst>
          </p:cNvPr>
          <p:cNvSpPr txBox="1"/>
          <p:nvPr/>
        </p:nvSpPr>
        <p:spPr>
          <a:xfrm>
            <a:off x="6141027" y="3812621"/>
            <a:ext cx="1334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70C0"/>
                </a:solidFill>
              </a:rPr>
              <a:t>If</a:t>
            </a:r>
            <a:r>
              <a:rPr lang="zh-CN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zh-CN" sz="1200" b="1" dirty="0" err="1">
                <a:solidFill>
                  <a:srgbClr val="0070C0"/>
                </a:solidFill>
              </a:rPr>
              <a:t>diff_max</a:t>
            </a:r>
            <a:r>
              <a:rPr lang="en-US" altLang="zh-CN" sz="1200" b="1" dirty="0">
                <a:solidFill>
                  <a:srgbClr val="0070C0"/>
                </a:solidFill>
              </a:rPr>
              <a:t> &lt;= 100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D81405-0E98-814A-B8DC-E524174B7619}"/>
              </a:ext>
            </a:extLst>
          </p:cNvPr>
          <p:cNvSpPr txBox="1"/>
          <p:nvPr/>
        </p:nvSpPr>
        <p:spPr>
          <a:xfrm>
            <a:off x="6158168" y="4187042"/>
            <a:ext cx="1257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If</a:t>
            </a:r>
            <a:r>
              <a:rPr lang="zh-CN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zh-CN" sz="1200" b="1" dirty="0" err="1">
                <a:solidFill>
                  <a:srgbClr val="FF0000"/>
                </a:solidFill>
              </a:rPr>
              <a:t>diff_max</a:t>
            </a:r>
            <a:r>
              <a:rPr lang="en-US" altLang="zh-CN" sz="1200" b="1" dirty="0">
                <a:solidFill>
                  <a:srgbClr val="FF0000"/>
                </a:solidFill>
              </a:rPr>
              <a:t> &gt; 100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F3A76-E4D5-2343-A5D3-3CCF2FDEE3D2}"/>
              </a:ext>
            </a:extLst>
          </p:cNvPr>
          <p:cNvSpPr txBox="1"/>
          <p:nvPr/>
        </p:nvSpPr>
        <p:spPr>
          <a:xfrm>
            <a:off x="7379449" y="3536115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T</a:t>
            </a:r>
            <a:endParaRPr lang="en-US" sz="1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510027-2B64-694E-96EB-EF2AE97B91AF}"/>
              </a:ext>
            </a:extLst>
          </p:cNvPr>
          <p:cNvSpPr txBox="1"/>
          <p:nvPr/>
        </p:nvSpPr>
        <p:spPr>
          <a:xfrm>
            <a:off x="8044419" y="4597732"/>
            <a:ext cx="406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T-1</a:t>
            </a:r>
            <a:endParaRPr lang="en-US" sz="1400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25953D-6135-CC41-9EEC-BF29FD077347}"/>
              </a:ext>
            </a:extLst>
          </p:cNvPr>
          <p:cNvCxnSpPr>
            <a:cxnSpLocks/>
          </p:cNvCxnSpPr>
          <p:nvPr/>
        </p:nvCxnSpPr>
        <p:spPr>
          <a:xfrm>
            <a:off x="4852855" y="3140825"/>
            <a:ext cx="2926080" cy="0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7E18C4-D865-7849-98AB-733A39D41AFB}"/>
              </a:ext>
            </a:extLst>
          </p:cNvPr>
          <p:cNvCxnSpPr>
            <a:cxnSpLocks/>
          </p:cNvCxnSpPr>
          <p:nvPr/>
        </p:nvCxnSpPr>
        <p:spPr>
          <a:xfrm>
            <a:off x="8141934" y="4128412"/>
            <a:ext cx="379515" cy="0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D2643C8-8573-9143-BB6B-D4AB41E22359}"/>
              </a:ext>
            </a:extLst>
          </p:cNvPr>
          <p:cNvCxnSpPr>
            <a:cxnSpLocks/>
          </p:cNvCxnSpPr>
          <p:nvPr/>
        </p:nvCxnSpPr>
        <p:spPr>
          <a:xfrm>
            <a:off x="6104780" y="4150423"/>
            <a:ext cx="1303868" cy="0"/>
          </a:xfrm>
          <a:prstGeom prst="straightConnector1">
            <a:avLst/>
          </a:prstGeom>
          <a:ln w="63500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B02B5C2A-A6B4-014E-89BD-9858CB938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0" y="3629299"/>
            <a:ext cx="2165131" cy="1618524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BD2CED82-1F63-5940-B77E-432E8AC9D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324" y="3629299"/>
            <a:ext cx="2179647" cy="16222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5788B62-CCCF-824D-952D-405C407F0C43}"/>
              </a:ext>
            </a:extLst>
          </p:cNvPr>
          <p:cNvSpPr txBox="1"/>
          <p:nvPr/>
        </p:nvSpPr>
        <p:spPr>
          <a:xfrm>
            <a:off x="5864281" y="5099381"/>
            <a:ext cx="3201669" cy="757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latin typeface="Times" pitchFamily="2" charset="0"/>
                <a:ea typeface="+mj-ea"/>
              </a:rPr>
              <a:t>(x</a:t>
            </a:r>
            <a:r>
              <a:rPr lang="en-US" altLang="zh-CN" sz="1600" b="1" baseline="-25000" dirty="0">
                <a:latin typeface="Times" pitchFamily="2" charset="0"/>
                <a:ea typeface="+mj-ea"/>
              </a:rPr>
              <a:t>1</a:t>
            </a:r>
            <a:r>
              <a:rPr lang="en-US" altLang="zh-CN" sz="1600" b="1" dirty="0">
                <a:latin typeface="Times" pitchFamily="2" charset="0"/>
                <a:ea typeface="+mj-ea"/>
              </a:rPr>
              <a:t>,</a:t>
            </a:r>
            <a:r>
              <a:rPr lang="zh-CN" altLang="en-US" sz="1600" b="1" dirty="0">
                <a:latin typeface="Times" pitchFamily="2" charset="0"/>
                <a:ea typeface="+mj-ea"/>
              </a:rPr>
              <a:t> </a:t>
            </a:r>
            <a:r>
              <a:rPr lang="en-US" altLang="zh-CN" sz="1600" b="1" dirty="0">
                <a:latin typeface="Times" pitchFamily="2" charset="0"/>
                <a:ea typeface="+mj-ea"/>
              </a:rPr>
              <a:t>y</a:t>
            </a:r>
            <a:r>
              <a:rPr lang="en-US" altLang="zh-CN" sz="1600" b="1" baseline="-25000" dirty="0">
                <a:latin typeface="Times" pitchFamily="2" charset="0"/>
                <a:ea typeface="+mj-ea"/>
              </a:rPr>
              <a:t>1</a:t>
            </a:r>
            <a:r>
              <a:rPr lang="en-US" altLang="zh-CN" sz="1600" b="1" dirty="0">
                <a:latin typeface="Times" pitchFamily="2" charset="0"/>
                <a:ea typeface="+mj-ea"/>
              </a:rPr>
              <a:t>),</a:t>
            </a:r>
            <a:r>
              <a:rPr lang="zh-CN" altLang="en-US" sz="1600" b="1" dirty="0">
                <a:latin typeface="Times" pitchFamily="2" charset="0"/>
                <a:ea typeface="+mj-ea"/>
              </a:rPr>
              <a:t> </a:t>
            </a:r>
            <a:r>
              <a:rPr lang="en-US" altLang="zh-CN" sz="1600" b="1" dirty="0">
                <a:latin typeface="Times" pitchFamily="2" charset="0"/>
              </a:rPr>
              <a:t>(x</a:t>
            </a:r>
            <a:r>
              <a:rPr lang="en-US" altLang="zh-CN" sz="1600" b="1" baseline="-25000" dirty="0">
                <a:latin typeface="Times" pitchFamily="2" charset="0"/>
              </a:rPr>
              <a:t>2</a:t>
            </a:r>
            <a:r>
              <a:rPr lang="en-US" altLang="zh-CN" sz="1600" b="1" dirty="0">
                <a:latin typeface="Times" pitchFamily="2" charset="0"/>
              </a:rPr>
              <a:t>,</a:t>
            </a:r>
            <a:r>
              <a:rPr lang="zh-CN" altLang="en-US" sz="1600" b="1" dirty="0">
                <a:latin typeface="Times" pitchFamily="2" charset="0"/>
              </a:rPr>
              <a:t> </a:t>
            </a:r>
            <a:r>
              <a:rPr lang="en-US" altLang="zh-CN" sz="1600" b="1" dirty="0">
                <a:latin typeface="Times" pitchFamily="2" charset="0"/>
              </a:rPr>
              <a:t>y</a:t>
            </a:r>
            <a:r>
              <a:rPr lang="en-US" altLang="zh-CN" sz="1600" b="1" baseline="-25000" dirty="0">
                <a:latin typeface="Times" pitchFamily="2" charset="0"/>
              </a:rPr>
              <a:t>2</a:t>
            </a:r>
            <a:r>
              <a:rPr lang="en-US" altLang="zh-CN" sz="1600" b="1" dirty="0">
                <a:latin typeface="Times" pitchFamily="2" charset="0"/>
              </a:rPr>
              <a:t>),…,(</a:t>
            </a:r>
            <a:r>
              <a:rPr lang="en-US" altLang="zh-CN" sz="1600" b="1" dirty="0" err="1">
                <a:latin typeface="Times" pitchFamily="2" charset="0"/>
              </a:rPr>
              <a:t>x</a:t>
            </a:r>
            <a:r>
              <a:rPr lang="en-US" altLang="zh-CN" sz="1600" b="1" baseline="-25000" dirty="0" err="1">
                <a:latin typeface="Times" pitchFamily="2" charset="0"/>
              </a:rPr>
              <a:t>N</a:t>
            </a:r>
            <a:r>
              <a:rPr lang="en-US" altLang="zh-CN" sz="1600" b="1" dirty="0">
                <a:latin typeface="Times" pitchFamily="2" charset="0"/>
              </a:rPr>
              <a:t>,</a:t>
            </a:r>
            <a:r>
              <a:rPr lang="zh-CN" altLang="en-US" sz="1600" b="1" dirty="0">
                <a:latin typeface="Times" pitchFamily="2" charset="0"/>
              </a:rPr>
              <a:t> </a:t>
            </a:r>
            <a:r>
              <a:rPr lang="en-US" altLang="zh-CN" sz="1600" b="1" dirty="0" err="1">
                <a:latin typeface="Times" pitchFamily="2" charset="0"/>
              </a:rPr>
              <a:t>y</a:t>
            </a:r>
            <a:r>
              <a:rPr lang="en-US" altLang="zh-CN" sz="1600" b="1" baseline="-25000" dirty="0" err="1">
                <a:latin typeface="Times" pitchFamily="2" charset="0"/>
              </a:rPr>
              <a:t>N</a:t>
            </a:r>
            <a:r>
              <a:rPr lang="zh-CN" altLang="en-US" sz="1600" b="1" baseline="-25000" dirty="0">
                <a:latin typeface="Times" pitchFamily="2" charset="0"/>
              </a:rPr>
              <a:t> </a:t>
            </a:r>
            <a:r>
              <a:rPr lang="en-US" altLang="zh-CN" sz="1600" b="1" dirty="0">
                <a:latin typeface="Times" pitchFamily="2" charset="0"/>
              </a:rPr>
              <a:t>)</a:t>
            </a:r>
            <a:endParaRPr lang="en-US" altLang="zh-CN" sz="1600" b="1" dirty="0">
              <a:latin typeface="Times" pitchFamily="2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Times" pitchFamily="2" charset="0"/>
                <a:ea typeface="+mj-ea"/>
              </a:rPr>
              <a:t>Positions</a:t>
            </a:r>
            <a:r>
              <a:rPr lang="zh-CN" altLang="en-US" sz="1400" b="1" dirty="0">
                <a:latin typeface="Times" pitchFamily="2" charset="0"/>
                <a:ea typeface="+mj-ea"/>
              </a:rPr>
              <a:t> </a:t>
            </a:r>
            <a:r>
              <a:rPr lang="en-US" altLang="zh-CN" sz="1400" b="1" dirty="0">
                <a:latin typeface="Times" pitchFamily="2" charset="0"/>
                <a:ea typeface="+mj-ea"/>
              </a:rPr>
              <a:t>of</a:t>
            </a:r>
            <a:r>
              <a:rPr lang="zh-CN" altLang="en-US" sz="1400" b="1" dirty="0">
                <a:latin typeface="Times" pitchFamily="2" charset="0"/>
                <a:ea typeface="+mj-ea"/>
              </a:rPr>
              <a:t> </a:t>
            </a:r>
            <a:r>
              <a:rPr lang="en-US" altLang="zh-CN" sz="1400" b="1" dirty="0">
                <a:latin typeface="Times" pitchFamily="2" charset="0"/>
                <a:ea typeface="+mj-ea"/>
              </a:rPr>
              <a:t>previous</a:t>
            </a:r>
            <a:r>
              <a:rPr lang="zh-CN" altLang="en-US" sz="1400" b="1" dirty="0">
                <a:latin typeface="Times" pitchFamily="2" charset="0"/>
                <a:ea typeface="+mj-ea"/>
              </a:rPr>
              <a:t> </a:t>
            </a:r>
            <a:r>
              <a:rPr lang="en-US" altLang="zh-CN" sz="1400" b="1" dirty="0">
                <a:latin typeface="Times" pitchFamily="2" charset="0"/>
                <a:ea typeface="+mj-ea"/>
              </a:rPr>
              <a:t>N</a:t>
            </a:r>
            <a:r>
              <a:rPr lang="zh-CN" altLang="en-US" sz="1400" b="1" dirty="0">
                <a:latin typeface="Times" pitchFamily="2" charset="0"/>
                <a:ea typeface="+mj-ea"/>
              </a:rPr>
              <a:t> </a:t>
            </a:r>
            <a:r>
              <a:rPr lang="en-US" altLang="zh-CN" sz="1400" b="1" dirty="0">
                <a:latin typeface="Times" pitchFamily="2" charset="0"/>
                <a:ea typeface="+mj-ea"/>
              </a:rPr>
              <a:t>bounding</a:t>
            </a:r>
            <a:r>
              <a:rPr lang="zh-CN" altLang="en-US" sz="1400" b="1" dirty="0">
                <a:latin typeface="Times" pitchFamily="2" charset="0"/>
                <a:ea typeface="+mj-ea"/>
              </a:rPr>
              <a:t> </a:t>
            </a:r>
            <a:r>
              <a:rPr lang="en-US" altLang="zh-CN" sz="1400" b="1" dirty="0">
                <a:latin typeface="Times" pitchFamily="2" charset="0"/>
                <a:ea typeface="+mj-ea"/>
              </a:rPr>
              <a:t>box</a:t>
            </a:r>
            <a:endParaRPr lang="en-US" sz="1400" b="1" dirty="0">
              <a:latin typeface="Times" pitchFamily="2" charset="0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0A07E-19A6-664C-A748-64B2B731ADFC}"/>
              </a:ext>
            </a:extLst>
          </p:cNvPr>
          <p:cNvSpPr txBox="1"/>
          <p:nvPr/>
        </p:nvSpPr>
        <p:spPr>
          <a:xfrm>
            <a:off x="1625911" y="5431168"/>
            <a:ext cx="334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" pitchFamily="2" charset="0"/>
              </a:rPr>
              <a:t>Two</a:t>
            </a:r>
            <a:r>
              <a:rPr lang="zh-CN" altLang="en-US" b="1" dirty="0">
                <a:latin typeface="Times" pitchFamily="2" charset="0"/>
              </a:rPr>
              <a:t> </a:t>
            </a:r>
            <a:r>
              <a:rPr lang="en-US" altLang="zh-CN" b="1" dirty="0">
                <a:latin typeface="Times" pitchFamily="2" charset="0"/>
              </a:rPr>
              <a:t>best</a:t>
            </a:r>
            <a:r>
              <a:rPr lang="zh-CN" altLang="en-US" b="1" dirty="0">
                <a:latin typeface="Times" pitchFamily="2" charset="0"/>
              </a:rPr>
              <a:t> </a:t>
            </a:r>
            <a:r>
              <a:rPr lang="en-US" altLang="zh-CN" b="1" dirty="0">
                <a:latin typeface="Times" pitchFamily="2" charset="0"/>
              </a:rPr>
              <a:t>scores</a:t>
            </a:r>
          </a:p>
          <a:p>
            <a:r>
              <a:rPr lang="en-US" altLang="zh-CN" b="1" dirty="0">
                <a:latin typeface="Times" pitchFamily="2" charset="0"/>
              </a:rPr>
              <a:t>Interference</a:t>
            </a:r>
            <a:r>
              <a:rPr lang="zh-CN" altLang="en-US" b="1" dirty="0">
                <a:latin typeface="Times" pitchFamily="2" charset="0"/>
              </a:rPr>
              <a:t> </a:t>
            </a:r>
            <a:r>
              <a:rPr lang="en-US" altLang="zh-CN" b="1" dirty="0">
                <a:latin typeface="Times" pitchFamily="2" charset="0"/>
              </a:rPr>
              <a:t>from</a:t>
            </a:r>
            <a:r>
              <a:rPr lang="zh-CN" altLang="en-US" b="1" dirty="0">
                <a:latin typeface="Times" pitchFamily="2" charset="0"/>
              </a:rPr>
              <a:t> </a:t>
            </a:r>
            <a:r>
              <a:rPr lang="en-US" altLang="zh-CN" b="1" dirty="0">
                <a:latin typeface="Times" pitchFamily="2" charset="0"/>
              </a:rPr>
              <a:t>similar</a:t>
            </a:r>
            <a:r>
              <a:rPr lang="zh-CN" altLang="en-US" b="1" dirty="0">
                <a:latin typeface="Times" pitchFamily="2" charset="0"/>
              </a:rPr>
              <a:t> </a:t>
            </a:r>
            <a:r>
              <a:rPr lang="en-US" altLang="zh-CN" b="1" dirty="0">
                <a:latin typeface="Times" pitchFamily="2" charset="0"/>
              </a:rPr>
              <a:t>object</a:t>
            </a:r>
            <a:endParaRPr lang="en-US" b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AD57-A7FE-4C8F-8078-5FD14AAC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/>
                <a:cs typeface="Helvetica"/>
              </a:rPr>
              <a:t>Approach</a:t>
            </a:r>
            <a:r>
              <a:rPr lang="zh-CN" altLang="en-US" dirty="0">
                <a:latin typeface="Helvetica"/>
                <a:cs typeface="Helvetica"/>
              </a:rPr>
              <a:t> </a:t>
            </a:r>
            <a:r>
              <a:rPr lang="en-US" altLang="zh-CN" dirty="0">
                <a:latin typeface="Helvetica"/>
                <a:cs typeface="Helvetica"/>
              </a:rPr>
              <a:t>to </a:t>
            </a:r>
            <a:r>
              <a:rPr lang="en-US" altLang="zh-CN" dirty="0">
                <a:latin typeface="Helvetica"/>
                <a:ea typeface="微软雅黑"/>
                <a:cs typeface="Times New Roman"/>
              </a:rPr>
              <a:t>Interference</a:t>
            </a:r>
            <a:endParaRPr lang="zh-CN" dirty="0">
              <a:latin typeface="Helvetica"/>
              <a:cs typeface="Helvetica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7FC4AF-BF7E-1140-AAFC-D589D136130E}"/>
              </a:ext>
            </a:extLst>
          </p:cNvPr>
          <p:cNvSpPr/>
          <p:nvPr/>
        </p:nvSpPr>
        <p:spPr>
          <a:xfrm>
            <a:off x="3486081" y="1525697"/>
            <a:ext cx="739416" cy="584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Gate:</a:t>
            </a:r>
            <a:r>
              <a:rPr lang="zh-CN" altLang="en-US" sz="1600" dirty="0"/>
              <a:t> </a:t>
            </a:r>
            <a:r>
              <a:rPr lang="en-US" altLang="zh-CN" sz="1600" dirty="0"/>
              <a:t>100</a:t>
            </a:r>
            <a:endParaRPr lang="en-US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FF83325-3F77-1246-9349-6142D1F04241}"/>
              </a:ext>
            </a:extLst>
          </p:cNvPr>
          <p:cNvCxnSpPr>
            <a:cxnSpLocks/>
          </p:cNvCxnSpPr>
          <p:nvPr/>
        </p:nvCxnSpPr>
        <p:spPr>
          <a:xfrm>
            <a:off x="4225497" y="1845655"/>
            <a:ext cx="102360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3D81405-0E98-814A-B8DC-E524174B7619}"/>
              </a:ext>
            </a:extLst>
          </p:cNvPr>
          <p:cNvSpPr txBox="1"/>
          <p:nvPr/>
        </p:nvSpPr>
        <p:spPr>
          <a:xfrm>
            <a:off x="4248630" y="1887538"/>
            <a:ext cx="1614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If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 err="1">
                <a:solidFill>
                  <a:srgbClr val="FF0000"/>
                </a:solidFill>
              </a:rPr>
              <a:t>diff_max</a:t>
            </a:r>
            <a:r>
              <a:rPr lang="en-US" altLang="zh-CN" sz="1600" b="1" dirty="0">
                <a:solidFill>
                  <a:srgbClr val="FF0000"/>
                </a:solidFill>
              </a:rPr>
              <a:t> &gt; 100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BD2CED82-1F63-5940-B77E-432E8AC9D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425" y="1171843"/>
            <a:ext cx="2211479" cy="1645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E8D855-0373-A048-800B-030254450952}"/>
              </a:ext>
            </a:extLst>
          </p:cNvPr>
          <p:cNvSpPr txBox="1"/>
          <p:nvPr/>
        </p:nvSpPr>
        <p:spPr>
          <a:xfrm>
            <a:off x="7134529" y="283182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S,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i="1" dirty="0">
                <a:solidFill>
                  <a:srgbClr val="0070C0"/>
                </a:solidFill>
                <a:latin typeface="Times" pitchFamily="2" charset="0"/>
              </a:rPr>
              <a:t>T</a:t>
            </a:r>
            <a:endParaRPr lang="en-US" i="1" dirty="0">
              <a:solidFill>
                <a:srgbClr val="0070C0"/>
              </a:solidFill>
              <a:latin typeface="Times" pitchFamily="2" charset="0"/>
            </a:endParaRPr>
          </a:p>
        </p:txBody>
      </p:sp>
      <p:pic>
        <p:nvPicPr>
          <p:cNvPr id="5" name="Picture 4" descr="A picture containing dark, flying, light, air&#10;&#10;Description automatically generated">
            <a:extLst>
              <a:ext uri="{FF2B5EF4-FFF2-40B4-BE49-F238E27FC236}">
                <a16:creationId xmlns:a16="http://schemas.microsoft.com/office/drawing/2014/main" id="{6B02BCBA-0799-6D4B-8195-6464AA72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32" y="3336705"/>
            <a:ext cx="2216160" cy="1645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E6E6A6-537F-C54A-840F-7D4ECF281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365" y="3642436"/>
            <a:ext cx="731853" cy="431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6F45C2-ED25-4D4C-831D-399B44E9D8C1}"/>
              </a:ext>
            </a:extLst>
          </p:cNvPr>
          <p:cNvSpPr txBox="1"/>
          <p:nvPr/>
        </p:nvSpPr>
        <p:spPr>
          <a:xfrm>
            <a:off x="1924285" y="497563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W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9" name="Picture 8" descr="A picture containing flying, dark, air, black&#10;&#10;Description automatically generated">
            <a:extLst>
              <a:ext uri="{FF2B5EF4-FFF2-40B4-BE49-F238E27FC236}">
                <a16:creationId xmlns:a16="http://schemas.microsoft.com/office/drawing/2014/main" id="{90DC87E2-8852-A04F-A2EE-60CDD7D26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764" y="3308100"/>
            <a:ext cx="2216160" cy="16459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8243803-61FF-A34F-BE49-F66E56FED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442" y="3615688"/>
            <a:ext cx="731853" cy="431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36CA9B-2A63-F449-A5A9-018E195799DF}"/>
              </a:ext>
            </a:extLst>
          </p:cNvPr>
          <p:cNvSpPr txBox="1"/>
          <p:nvPr/>
        </p:nvSpPr>
        <p:spPr>
          <a:xfrm>
            <a:off x="4324587" y="4966265"/>
            <a:ext cx="67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1-W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5B52D-E1F0-AD4F-9242-89D41DF6A3B0}"/>
              </a:ext>
            </a:extLst>
          </p:cNvPr>
          <p:cNvSpPr txBox="1"/>
          <p:nvPr/>
        </p:nvSpPr>
        <p:spPr>
          <a:xfrm>
            <a:off x="6513430" y="4994555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Times" pitchFamily="2" charset="0"/>
              </a:rPr>
              <a:t>S_new</a:t>
            </a:r>
            <a:r>
              <a:rPr lang="en-US" altLang="zh-CN" dirty="0">
                <a:latin typeface="Times" pitchFamily="2" charset="0"/>
              </a:rPr>
              <a:t>=S</a:t>
            </a:r>
            <a:r>
              <a:rPr lang="zh-CN" altLang="en-US" dirty="0">
                <a:latin typeface="Times" pitchFamily="2" charset="0"/>
              </a:rPr>
              <a:t>*</a:t>
            </a:r>
            <a:r>
              <a:rPr lang="en-US" altLang="zh-CN" dirty="0">
                <a:latin typeface="Times" pitchFamily="2" charset="0"/>
              </a:rPr>
              <a:t>(1-W)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354B9E-72A1-8842-8E3D-9347CE347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677" y="3336705"/>
            <a:ext cx="2204227" cy="164592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C70378A-F7B2-C04A-843C-6275EC433749}"/>
              </a:ext>
            </a:extLst>
          </p:cNvPr>
          <p:cNvCxnSpPr>
            <a:cxnSpLocks/>
          </p:cNvCxnSpPr>
          <p:nvPr/>
        </p:nvCxnSpPr>
        <p:spPr>
          <a:xfrm>
            <a:off x="8375742" y="4210732"/>
            <a:ext cx="652070" cy="0"/>
          </a:xfrm>
          <a:prstGeom prst="straightConnector1">
            <a:avLst/>
          </a:prstGeom>
          <a:ln w="63500"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EABDB9-F09E-854E-AEBF-D741D472DF1E}"/>
              </a:ext>
            </a:extLst>
          </p:cNvPr>
          <p:cNvSpPr txBox="1"/>
          <p:nvPr/>
        </p:nvSpPr>
        <p:spPr>
          <a:xfrm>
            <a:off x="8318601" y="379469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Output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70B848-AEB8-844B-AD0F-33017602D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732" y="1189006"/>
            <a:ext cx="2201779" cy="16459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EC14D6-EA14-5E4F-8092-B5E4AF6A5B79}"/>
              </a:ext>
            </a:extLst>
          </p:cNvPr>
          <p:cNvSpPr txBox="1"/>
          <p:nvPr/>
        </p:nvSpPr>
        <p:spPr>
          <a:xfrm>
            <a:off x="3145390" y="5632917"/>
            <a:ext cx="322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Remove</a:t>
            </a:r>
            <a:r>
              <a:rPr lang="zh-CN" altLang="en-US" b="1" dirty="0">
                <a:latin typeface="Times" pitchFamily="2" charset="0"/>
              </a:rPr>
              <a:t> </a:t>
            </a:r>
            <a:r>
              <a:rPr lang="en-US" altLang="zh-CN" b="1" dirty="0">
                <a:latin typeface="Times" pitchFamily="2" charset="0"/>
              </a:rPr>
              <a:t>the</a:t>
            </a:r>
            <a:r>
              <a:rPr lang="zh-CN" altLang="en-US" b="1" dirty="0">
                <a:latin typeface="Times" pitchFamily="2" charset="0"/>
              </a:rPr>
              <a:t> </a:t>
            </a:r>
            <a:r>
              <a:rPr lang="en-US" altLang="zh-CN" b="1" dirty="0">
                <a:latin typeface="Times" pitchFamily="2" charset="0"/>
              </a:rPr>
              <a:t>Interference Score</a:t>
            </a:r>
            <a:endParaRPr lang="en-US" b="1" dirty="0">
              <a:latin typeface="Time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74D74-02B8-3F4C-920D-0130AAA7BB16}"/>
              </a:ext>
            </a:extLst>
          </p:cNvPr>
          <p:cNvSpPr txBox="1"/>
          <p:nvPr/>
        </p:nvSpPr>
        <p:spPr>
          <a:xfrm>
            <a:off x="1847416" y="2831828"/>
            <a:ext cx="49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0070C0"/>
                </a:solidFill>
                <a:latin typeface="Times" pitchFamily="2" charset="0"/>
              </a:rPr>
              <a:t>T-1</a:t>
            </a:r>
            <a:endParaRPr lang="en-US" b="1" i="1" dirty="0">
              <a:solidFill>
                <a:srgbClr val="0070C0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50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AD57-A7FE-4C8F-8078-5FD14AAC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872" y="2474893"/>
            <a:ext cx="6129528" cy="1384995"/>
          </a:xfrm>
        </p:spPr>
        <p:txBody>
          <a:bodyPr/>
          <a:lstStyle/>
          <a:p>
            <a:r>
              <a:rPr lang="zh-CN" altLang="en-US" dirty="0">
                <a:latin typeface="Helvetica"/>
                <a:cs typeface="Helvetica"/>
              </a:rPr>
              <a:t>此處添加第二個視頻</a:t>
            </a:r>
            <a:br>
              <a:rPr lang="en-US" altLang="zh-CN" dirty="0">
                <a:latin typeface="Helvetica"/>
                <a:cs typeface="Helvetica"/>
              </a:rPr>
            </a:br>
            <a:r>
              <a:rPr lang="zh-CN" altLang="en-US" dirty="0">
                <a:latin typeface="Helvetica"/>
                <a:cs typeface="Helvetica"/>
              </a:rPr>
              <a:t>演示我們</a:t>
            </a:r>
            <a:r>
              <a:rPr lang="en-US" altLang="zh-CN" dirty="0">
                <a:latin typeface="Helvetica"/>
                <a:cs typeface="Helvetica"/>
              </a:rPr>
              <a:t>Solution</a:t>
            </a:r>
            <a:r>
              <a:rPr lang="zh-CN" altLang="en-US" dirty="0">
                <a:latin typeface="Helvetica"/>
                <a:cs typeface="Helvetica"/>
              </a:rPr>
              <a:t>完後的結果</a:t>
            </a:r>
            <a:br>
              <a:rPr lang="en-US" altLang="zh-CN" dirty="0">
                <a:latin typeface="Helvetica"/>
                <a:cs typeface="Helvetica"/>
              </a:rPr>
            </a:br>
            <a:r>
              <a:rPr lang="zh-CN" altLang="en-US" dirty="0">
                <a:latin typeface="Helvetica"/>
                <a:cs typeface="Helvetica"/>
              </a:rPr>
              <a:t>分析一下效果</a:t>
            </a:r>
            <a:endParaRPr lang="zh-CN" dirty="0">
              <a:latin typeface="Helvetica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F4FAF-8623-A64E-8A45-FAD09D2598FF}"/>
              </a:ext>
            </a:extLst>
          </p:cNvPr>
          <p:cNvSpPr txBox="1"/>
          <p:nvPr/>
        </p:nvSpPr>
        <p:spPr>
          <a:xfrm>
            <a:off x="230946" y="4454316"/>
            <a:ext cx="184731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/>
          </a:p>
          <a:p>
            <a:endParaRPr lang="en-US" altLang="zh-CN"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7348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AD57-A7FE-4C8F-8078-5FD14AAC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523220"/>
          </a:xfrm>
        </p:spPr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4" name="流程图: 可选过程 1">
            <a:extLst>
              <a:ext uri="{FF2B5EF4-FFF2-40B4-BE49-F238E27FC236}">
                <a16:creationId xmlns:a16="http://schemas.microsoft.com/office/drawing/2014/main" id="{A44A3A42-4CFD-41A8-A836-DDD369289D9B}"/>
              </a:ext>
            </a:extLst>
          </p:cNvPr>
          <p:cNvSpPr/>
          <p:nvPr/>
        </p:nvSpPr>
        <p:spPr>
          <a:xfrm>
            <a:off x="152400" y="914400"/>
            <a:ext cx="571991" cy="442674"/>
          </a:xfrm>
          <a:prstGeom prst="flowChartAlternateProcess">
            <a:avLst/>
          </a:prstGeom>
          <a:ln w="127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zh-CN" sz="2000" b="1">
              <a:solidFill>
                <a:srgbClr val="000062"/>
              </a:solidFill>
              <a:latin typeface="Helvetica" panose="020B0604020202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A9B515-0908-408F-ACF3-6BEA9113B99C}"/>
              </a:ext>
            </a:extLst>
          </p:cNvPr>
          <p:cNvSpPr/>
          <p:nvPr/>
        </p:nvSpPr>
        <p:spPr>
          <a:xfrm>
            <a:off x="400791" y="914400"/>
            <a:ext cx="644362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rgbClr val="0070C0"/>
                </a:solidFill>
                <a:latin typeface="Times" pitchFamily="2" charset="0"/>
                <a:ea typeface="微软雅黑"/>
                <a:cs typeface="Times New Roman"/>
              </a:rPr>
              <a:t>Pros:</a:t>
            </a:r>
          </a:p>
          <a:p>
            <a:pPr>
              <a:defRPr/>
            </a:pPr>
            <a:endParaRPr lang="en-US" altLang="zh-CN" sz="2000" b="1" dirty="0">
              <a:solidFill>
                <a:srgbClr val="0070C0"/>
              </a:solidFill>
              <a:latin typeface="Helvetica"/>
              <a:ea typeface="微软雅黑"/>
              <a:cs typeface="Times New Roman"/>
            </a:endParaRPr>
          </a:p>
          <a:p>
            <a:pPr>
              <a:defRPr/>
            </a:pPr>
            <a:r>
              <a:rPr lang="en-US" altLang="zh-CN" b="1" dirty="0">
                <a:solidFill>
                  <a:srgbClr val="0070C0"/>
                </a:solidFill>
                <a:latin typeface="Times" pitchFamily="2" charset="0"/>
                <a:ea typeface="Microsoft YaHei" panose="020B0503020204020204" pitchFamily="34" charset="-122"/>
                <a:cs typeface="Times New Roman"/>
              </a:rPr>
              <a:t>1.</a:t>
            </a:r>
            <a:r>
              <a:rPr lang="zh-CN" altLang="en-US" b="1" dirty="0">
                <a:solidFill>
                  <a:srgbClr val="0070C0"/>
                </a:solidFill>
                <a:latin typeface="Times" pitchFamily="2" charset="0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" pitchFamily="2" charset="0"/>
                <a:ea typeface="Microsoft YaHei" panose="020B0503020204020204" pitchFamily="34" charset="-122"/>
                <a:cs typeface="Times New Roman"/>
              </a:rPr>
              <a:t>Tracking objects prevents interference from similar targets</a:t>
            </a:r>
          </a:p>
          <a:p>
            <a:pPr>
              <a:defRPr/>
            </a:pPr>
            <a:r>
              <a:rPr lang="en-US" altLang="zh-CN" b="1" dirty="0">
                <a:solidFill>
                  <a:srgbClr val="0070C0"/>
                </a:solidFill>
                <a:latin typeface="Times" pitchFamily="2" charset="0"/>
                <a:ea typeface="Microsoft YaHei" panose="020B0503020204020204" pitchFamily="34" charset="-122"/>
                <a:cs typeface="Times New Roman"/>
              </a:rPr>
              <a:t>2.</a:t>
            </a:r>
            <a:r>
              <a:rPr lang="zh-CN" altLang="en-US" b="1" dirty="0">
                <a:solidFill>
                  <a:srgbClr val="0070C0"/>
                </a:solidFill>
                <a:latin typeface="Times" pitchFamily="2" charset="0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" pitchFamily="2" charset="0"/>
                <a:ea typeface="Microsoft YaHei" panose="020B0503020204020204" pitchFamily="34" charset="-122"/>
                <a:cs typeface="Times New Roman"/>
              </a:rPr>
              <a:t>Keep tracking of occlusion object</a:t>
            </a:r>
            <a:endParaRPr lang="en-US" altLang="zh-CN" sz="1600" b="1" dirty="0">
              <a:solidFill>
                <a:srgbClr val="0070C0"/>
              </a:solidFill>
              <a:latin typeface="Times" pitchFamily="2" charset="0"/>
              <a:ea typeface="Microsoft YaHei" panose="020B0503020204020204" pitchFamily="34" charset="-122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DA9D9-FC27-E144-8329-984E4FB4AA08}"/>
              </a:ext>
            </a:extLst>
          </p:cNvPr>
          <p:cNvSpPr txBox="1"/>
          <p:nvPr/>
        </p:nvSpPr>
        <p:spPr>
          <a:xfrm>
            <a:off x="400791" y="2419529"/>
            <a:ext cx="834241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70C0"/>
                </a:solidFill>
                <a:latin typeface="Times" pitchFamily="2" charset="0"/>
                <a:ea typeface="微软雅黑"/>
                <a:cs typeface="Times New Roman"/>
              </a:rPr>
              <a:t>Cons:</a:t>
            </a:r>
          </a:p>
          <a:p>
            <a:endParaRPr lang="en-US" altLang="zh-CN" dirty="0">
              <a:solidFill>
                <a:srgbClr val="0070C0"/>
              </a:solidFill>
              <a:latin typeface="Times" pitchFamily="2" charset="0"/>
            </a:endParaRPr>
          </a:p>
          <a:p>
            <a:r>
              <a:rPr lang="en-US" altLang="zh-CN" b="1" dirty="0">
                <a:solidFill>
                  <a:srgbClr val="0070C0"/>
                </a:solidFill>
                <a:latin typeface="Times" pitchFamily="2" charset="0"/>
                <a:ea typeface="Microsoft YaHei" panose="020B0503020204020204" pitchFamily="34" charset="-122"/>
                <a:cs typeface="Times New Roman"/>
              </a:rPr>
              <a:t>1.</a:t>
            </a:r>
            <a:r>
              <a:rPr lang="zh-CN" altLang="en-US" b="1" dirty="0">
                <a:solidFill>
                  <a:srgbClr val="0070C0"/>
                </a:solidFill>
                <a:latin typeface="Times" pitchFamily="2" charset="0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" pitchFamily="2" charset="0"/>
                <a:ea typeface="Microsoft YaHei" panose="020B0503020204020204" pitchFamily="34" charset="-122"/>
                <a:cs typeface="Times New Roman"/>
              </a:rPr>
              <a:t>The</a:t>
            </a:r>
            <a:r>
              <a:rPr lang="zh-CN" altLang="en-US" b="1" dirty="0">
                <a:solidFill>
                  <a:srgbClr val="0070C0"/>
                </a:solidFill>
                <a:latin typeface="Times" pitchFamily="2" charset="0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" pitchFamily="2" charset="0"/>
                <a:ea typeface="Microsoft YaHei" panose="020B0503020204020204" pitchFamily="34" charset="-122"/>
                <a:cs typeface="Times New Roman"/>
              </a:rPr>
              <a:t>Neural networks are</a:t>
            </a:r>
            <a:r>
              <a:rPr lang="zh-CN" altLang="en-US" b="1" dirty="0">
                <a:solidFill>
                  <a:srgbClr val="0070C0"/>
                </a:solidFill>
                <a:latin typeface="Times" pitchFamily="2" charset="0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" pitchFamily="2" charset="0"/>
                <a:ea typeface="Microsoft YaHei" panose="020B0503020204020204" pitchFamily="34" charset="-122"/>
                <a:cs typeface="Times New Roman"/>
              </a:rPr>
              <a:t>still</a:t>
            </a:r>
            <a:r>
              <a:rPr lang="zh-CN" altLang="en-US" b="1" dirty="0">
                <a:solidFill>
                  <a:srgbClr val="0070C0"/>
                </a:solidFill>
                <a:latin typeface="Times" pitchFamily="2" charset="0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" pitchFamily="2" charset="0"/>
                <a:ea typeface="Microsoft YaHei" panose="020B0503020204020204" pitchFamily="34" charset="-122"/>
                <a:cs typeface="Times New Roman"/>
              </a:rPr>
              <a:t>slow to predict</a:t>
            </a:r>
          </a:p>
          <a:p>
            <a:r>
              <a:rPr lang="en-US" altLang="zh-CN" b="1" dirty="0">
                <a:solidFill>
                  <a:srgbClr val="0070C0"/>
                </a:solidFill>
                <a:latin typeface="Times" pitchFamily="2" charset="0"/>
                <a:ea typeface="Microsoft YaHei" panose="020B0503020204020204" pitchFamily="34" charset="-122"/>
                <a:cs typeface="Times New Roman"/>
              </a:rPr>
              <a:t>2.</a:t>
            </a:r>
            <a:r>
              <a:rPr lang="zh-CN" altLang="en-US" b="1" dirty="0">
                <a:solidFill>
                  <a:srgbClr val="0070C0"/>
                </a:solidFill>
                <a:latin typeface="Times" pitchFamily="2" charset="0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" pitchFamily="2" charset="0"/>
                <a:ea typeface="Microsoft YaHei" panose="020B0503020204020204" pitchFamily="34" charset="-122"/>
                <a:cs typeface="Times New Roman"/>
              </a:rPr>
              <a:t>Complex trajectory motion is difficult to predict</a:t>
            </a:r>
          </a:p>
          <a:p>
            <a:r>
              <a:rPr lang="en-US" altLang="zh-CN" b="1" dirty="0">
                <a:solidFill>
                  <a:srgbClr val="0070C0"/>
                </a:solidFill>
                <a:latin typeface="Times" pitchFamily="2" charset="0"/>
                <a:ea typeface="Microsoft YaHei" panose="020B0503020204020204" pitchFamily="34" charset="-122"/>
                <a:cs typeface="Times New Roman"/>
              </a:rPr>
              <a:t>3.</a:t>
            </a:r>
            <a:r>
              <a:rPr lang="zh-CN" altLang="en-US" b="1" dirty="0">
                <a:solidFill>
                  <a:srgbClr val="0070C0"/>
                </a:solidFill>
                <a:latin typeface="Times" pitchFamily="2" charset="0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" pitchFamily="2" charset="0"/>
                <a:ea typeface="Microsoft YaHei" panose="020B0503020204020204" pitchFamily="34" charset="-122"/>
                <a:cs typeface="Times New Roman"/>
              </a:rPr>
              <a:t>Variations in the shape of reference objects can lead to high errors</a:t>
            </a:r>
            <a:endParaRPr lang="en-US" altLang="zh-CN" sz="1600" b="1" dirty="0">
              <a:solidFill>
                <a:srgbClr val="0070C0"/>
              </a:solidFill>
              <a:latin typeface="Times" pitchFamily="2" charset="0"/>
              <a:ea typeface="Microsoft YaHei" panose="020B0503020204020204" pitchFamily="34" charset="-122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DD406-F9D4-4E4D-A2E0-8CC21D9A3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91" y="4098795"/>
            <a:ext cx="3507533" cy="2070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38B56D-DF63-874E-A1D7-851A8154D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809" y="4057776"/>
            <a:ext cx="3962400" cy="2159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AD8AEB-9844-F040-9570-B288CC0A517E}"/>
              </a:ext>
            </a:extLst>
          </p:cNvPr>
          <p:cNvSpPr txBox="1"/>
          <p:nvPr/>
        </p:nvSpPr>
        <p:spPr>
          <a:xfrm>
            <a:off x="4752315" y="6216776"/>
            <a:ext cx="418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600" dirty="0" err="1">
                <a:solidFill>
                  <a:schemeClr val="bg1">
                    <a:lumMod val="75000"/>
                  </a:schemeClr>
                </a:solidFill>
              </a:rPr>
              <a:t>www.google.com.hk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600" dirty="0" err="1">
                <a:solidFill>
                  <a:schemeClr val="bg1">
                    <a:lumMod val="75000"/>
                  </a:schemeClr>
                </a:solidFill>
              </a:rPr>
              <a:t>url?sa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</a:rPr>
              <a:t>=</a:t>
            </a:r>
            <a:r>
              <a:rPr lang="en-US" sz="600" dirty="0" err="1">
                <a:solidFill>
                  <a:schemeClr val="bg1">
                    <a:lumMod val="75000"/>
                  </a:schemeClr>
                </a:solidFill>
              </a:rPr>
              <a:t>i&amp;url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</a:rPr>
              <a:t>=https%3A%2F%2Fwww.profillic.com%2Fs%2FTanaya%2520Guha&amp;psig=AOvVaw0YAZtGxH4frkScFnmF3Tm3&amp;ust=1585885773940000&amp;source=</a:t>
            </a:r>
            <a:r>
              <a:rPr lang="en-US" sz="600" dirty="0" err="1">
                <a:solidFill>
                  <a:schemeClr val="bg1">
                    <a:lumMod val="75000"/>
                  </a:schemeClr>
                </a:solidFill>
              </a:rPr>
              <a:t>images&amp;cd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</a:rPr>
              <a:t>=</a:t>
            </a:r>
            <a:r>
              <a:rPr lang="en-US" sz="600" dirty="0" err="1">
                <a:solidFill>
                  <a:schemeClr val="bg1">
                    <a:lumMod val="75000"/>
                  </a:schemeClr>
                </a:solidFill>
              </a:rPr>
              <a:t>vfe&amp;ved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</a:rPr>
              <a:t>=0CAkQjhxqFwoTCMjKsYbryOgCFQAAAAAdAAAAABAm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9A9123-4E2D-734C-BB08-F6D686ED3BBC}"/>
              </a:ext>
            </a:extLst>
          </p:cNvPr>
          <p:cNvSpPr txBox="1"/>
          <p:nvPr/>
        </p:nvSpPr>
        <p:spPr>
          <a:xfrm>
            <a:off x="76200" y="6286025"/>
            <a:ext cx="46166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500" dirty="0" err="1">
                <a:solidFill>
                  <a:schemeClr val="bg1">
                    <a:lumMod val="75000"/>
                  </a:schemeClr>
                </a:solidFill>
              </a:rPr>
              <a:t>www.google.com.hk</a:t>
            </a:r>
            <a:r>
              <a:rPr lang="en-US" sz="5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500" dirty="0" err="1">
                <a:solidFill>
                  <a:schemeClr val="bg1">
                    <a:lumMod val="75000"/>
                  </a:schemeClr>
                </a:solidFill>
              </a:rPr>
              <a:t>url?sa</a:t>
            </a:r>
            <a:r>
              <a:rPr lang="en-US" sz="500" dirty="0">
                <a:solidFill>
                  <a:schemeClr val="bg1">
                    <a:lumMod val="75000"/>
                  </a:schemeClr>
                </a:solidFill>
              </a:rPr>
              <a:t>=</a:t>
            </a:r>
            <a:r>
              <a:rPr lang="en-US" sz="500" dirty="0" err="1">
                <a:solidFill>
                  <a:schemeClr val="bg1">
                    <a:lumMod val="75000"/>
                  </a:schemeClr>
                </a:solidFill>
              </a:rPr>
              <a:t>i&amp;url</a:t>
            </a:r>
            <a:r>
              <a:rPr lang="en-US" sz="500" dirty="0">
                <a:solidFill>
                  <a:schemeClr val="bg1">
                    <a:lumMod val="75000"/>
                  </a:schemeClr>
                </a:solidFill>
              </a:rPr>
              <a:t>=https%3A%2F%2Fwww.semanticscholar.org%2Fpaper%2FTrajectory-tracking-control-of-a-vehicle-with-a-Nakano-Kinugawa%2F204bd341ab34053fea6063b27abb2f560e6ef58a%2Ffigure%2F0&amp;psig=AOvVaw2WSxu1s4oKOAlCs56_jH1&amp;ust=1585885635946000&amp;source=</a:t>
            </a:r>
            <a:r>
              <a:rPr lang="en-US" sz="500" dirty="0" err="1">
                <a:solidFill>
                  <a:schemeClr val="bg1">
                    <a:lumMod val="75000"/>
                  </a:schemeClr>
                </a:solidFill>
              </a:rPr>
              <a:t>images&amp;cd</a:t>
            </a:r>
            <a:r>
              <a:rPr lang="en-US" sz="500" dirty="0">
                <a:solidFill>
                  <a:schemeClr val="bg1">
                    <a:lumMod val="75000"/>
                  </a:schemeClr>
                </a:solidFill>
              </a:rPr>
              <a:t>=</a:t>
            </a:r>
            <a:r>
              <a:rPr lang="en-US" sz="500" dirty="0" err="1">
                <a:solidFill>
                  <a:schemeClr val="bg1">
                    <a:lumMod val="75000"/>
                  </a:schemeClr>
                </a:solidFill>
              </a:rPr>
              <a:t>vfe&amp;ved</a:t>
            </a:r>
            <a:r>
              <a:rPr lang="en-US" sz="500" dirty="0">
                <a:solidFill>
                  <a:schemeClr val="bg1">
                    <a:lumMod val="75000"/>
                  </a:schemeClr>
                </a:solidFill>
              </a:rPr>
              <a:t>=0CAkQjhxqFwoTCMDq3NHryOgCFQAAAAAdAAAAABAD</a:t>
            </a:r>
          </a:p>
        </p:txBody>
      </p:sp>
    </p:spTree>
    <p:extLst>
      <p:ext uri="{BB962C8B-B14F-4D97-AF65-F5344CB8AC3E}">
        <p14:creationId xmlns:p14="http://schemas.microsoft.com/office/powerpoint/2010/main" val="3860348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E-Research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516</Words>
  <Application>Microsoft Macintosh PowerPoint</Application>
  <PresentationFormat>On-screen Show (4:3)</PresentationFormat>
  <Paragraphs>86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Helvetica</vt:lpstr>
      <vt:lpstr>Times</vt:lpstr>
      <vt:lpstr>Office Theme</vt:lpstr>
      <vt:lpstr>CoE-Research-Template</vt:lpstr>
      <vt:lpstr>PowerPoint Presentation</vt:lpstr>
      <vt:lpstr>Siamese-FC</vt:lpstr>
      <vt:lpstr>Dataset </vt:lpstr>
      <vt:lpstr>此處添加第一個視頻 使用Siamese FC tracking 兩個飛機 介紹一下上述兩個問題</vt:lpstr>
      <vt:lpstr>Approach to Occlusion</vt:lpstr>
      <vt:lpstr>Approach to Interference</vt:lpstr>
      <vt:lpstr>Approach to Interference</vt:lpstr>
      <vt:lpstr>此處添加第二個視頻 演示我們Solution完後的結果 分析一下效果</vt:lpstr>
      <vt:lpstr>Result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borchern</dc:creator>
  <cp:lastModifiedBy>Liu, Zekai</cp:lastModifiedBy>
  <cp:revision>28</cp:revision>
  <dcterms:created xsi:type="dcterms:W3CDTF">2014-02-19T23:34:34Z</dcterms:created>
  <dcterms:modified xsi:type="dcterms:W3CDTF">2020-04-03T00:51:24Z</dcterms:modified>
</cp:coreProperties>
</file>